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7"/>
  </p:notesMasterIdLst>
  <p:sldIdLst>
    <p:sldId id="256" r:id="rId2"/>
    <p:sldId id="9111" r:id="rId3"/>
    <p:sldId id="9078" r:id="rId4"/>
    <p:sldId id="8686" r:id="rId5"/>
    <p:sldId id="8973" r:id="rId6"/>
    <p:sldId id="8922" r:id="rId7"/>
    <p:sldId id="9051" r:id="rId8"/>
    <p:sldId id="9106" r:id="rId9"/>
    <p:sldId id="8569" r:id="rId10"/>
    <p:sldId id="9112" r:id="rId11"/>
    <p:sldId id="9011" r:id="rId12"/>
    <p:sldId id="9031" r:id="rId13"/>
    <p:sldId id="9084" r:id="rId14"/>
    <p:sldId id="9061" r:id="rId15"/>
    <p:sldId id="9060" r:id="rId16"/>
    <p:sldId id="9062" r:id="rId17"/>
    <p:sldId id="9063" r:id="rId18"/>
    <p:sldId id="9072" r:id="rId19"/>
    <p:sldId id="9065" r:id="rId20"/>
    <p:sldId id="9064" r:id="rId21"/>
    <p:sldId id="8916" r:id="rId22"/>
    <p:sldId id="9098" r:id="rId23"/>
    <p:sldId id="9081" r:id="rId24"/>
    <p:sldId id="8817" r:id="rId25"/>
    <p:sldId id="8826" r:id="rId26"/>
  </p:sldIdLst>
  <p:sldSz cx="12192000" cy="6858000"/>
  <p:notesSz cx="6858000" cy="9144000"/>
  <p:embeddedFontLst>
    <p:embeddedFont>
      <p:font typeface="Brandon Grotesque Regular" panose="020F07020304040A0204" pitchFamily="34" charset="0"/>
      <p:regular r:id="rId28"/>
      <p:bold r:id="rId29"/>
      <p:italic r:id="rId30"/>
      <p:boldItalic r:id="rId31"/>
    </p:embeddedFont>
    <p:embeddedFont>
      <p:font typeface="Cambria" panose="02040503050406030204" pitchFamily="18" charset="0"/>
      <p:regular r:id="rId32"/>
      <p:bold r:id="rId33"/>
      <p:italic r:id="rId34"/>
      <p:boldItalic r:id="rId35"/>
    </p:embeddedFont>
    <p:embeddedFont>
      <p:font typeface="Lato" panose="020F0502020204030203" pitchFamily="34" charset="0"/>
      <p:regular r:id="rId36"/>
      <p:bold r:id="rId37"/>
      <p:italic r:id="rId38"/>
      <p:boldItalic r:id="rId39"/>
    </p:embeddedFont>
    <p:embeddedFont>
      <p:font typeface="Lato Hairline" panose="020F0202020204030203" pitchFamily="34" charset="77"/>
      <p:regular r:id="rId40"/>
      <p:bold r:id="rId41"/>
      <p:italic r:id="rId42"/>
      <p:boldItalic r:id="rId43"/>
    </p:embeddedFont>
    <p:embeddedFont>
      <p:font typeface="Lato Light" panose="020F0502020204030203" pitchFamily="34" charset="0"/>
      <p:regular r:id="rId44"/>
      <p:italic r:id="rId45"/>
    </p:embeddedFont>
    <p:embeddedFont>
      <p:font typeface="Open Sans" panose="020B0606030504020204" pitchFamily="34" charset="0"/>
      <p:regular r:id="rId46"/>
      <p:bold r:id="rId47"/>
      <p:italic r:id="rId48"/>
      <p:boldItalic r:id="rId4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185" roundtripDataSignature="AMtx7mjTlllp87dolewWvkazlhom1930UA==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51A6218-5E4B-32B2-1EE1-FADD6A5D6ED4}" name="Neil Grant" initials="NG" userId="0ab223565ff4e0fc" providerId="Windows Live"/>
  <p188:author id="{BD0B0B3C-9C16-8643-BD8C-E88E3381B2BE}" name="Bill Hare" initials="BH" userId="6C1ncX45ArXpjPP+YXpzBKcv+rjQIC2AZ/u3sqgFXDE=" providerId="None"/>
  <p188:author id="{0D911463-C60F-4AB3-F0B0-FCA6E9EF15DB}" name="Bill Hare" initials="BH" userId="S::bill.hare@climateanalytics.org::4dd61a1b-75bd-4406-9d96-c96d87fa4c23" providerId="AD"/>
  <p188:author id="{46A823A5-C995-FDEF-3B63-7E90C2BD1BF6}" name="Rueanna Haynes" initials="RH" userId="EBZYLct/0WjnI2p0ADqc3IR5EvDPxHkELhKnDqqPa8s=" providerId="None"/>
  <p188:author id="{F935E6C5-FD46-8A3C-6C46-C6C5A7B8A77A}" name="Paul May" initials="PM" userId="S::paul.may@climateanalytics.org::d5c461fd-5347-4662-9e89-e946c691c1ef" providerId="AD"/>
  <p188:author id="{82396FCD-733D-1C36-35A2-363D9C8FC3CD}" name="Gabriela Cangussu" initials="GC" userId="S::gabriela.cangussu@climateanalytics.org::a8f84135-a4fd-4fa0-8b16-573ef8bf385e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ta Kloenne" initials="UK" lastIdx="3" clrIdx="0">
    <p:extLst>
      <p:ext uri="{19B8F6BF-5375-455C-9EA6-DF929625EA0E}">
        <p15:presenceInfo xmlns:p15="http://schemas.microsoft.com/office/powerpoint/2012/main" userId="Uta Kloenne" providerId="None"/>
      </p:ext>
    </p:extLst>
  </p:cmAuthor>
  <p:cmAuthor id="2" name="Bill Hare" initials="BH" lastIdx="2" clrIdx="1">
    <p:extLst>
      <p:ext uri="{19B8F6BF-5375-455C-9EA6-DF929625EA0E}">
        <p15:presenceInfo xmlns:p15="http://schemas.microsoft.com/office/powerpoint/2012/main" userId="S::bill.hare@climateanalytics.org::4dd61a1b-75bd-4406-9d96-c96d87fa4c2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328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A589655-3AD3-4577-98B1-0A95C4FF9E30}" v="43" dt="2025-11-14T16:48:27.618"/>
    <p1510:client id="{341BF14D-A538-4688-8AFE-9C9D01FAFCC7}" v="1" dt="2025-11-14T14:02:01.215"/>
    <p1510:client id="{57D0FCEE-F8C1-45CF-A4A8-FD71B6E02AA9}" v="3" dt="2025-11-14T10:21:19.145"/>
    <p1510:client id="{7FBEC193-4DCF-4A36-9203-A504C36268BA}" v="4" dt="2025-11-14T12:48:14.91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332"/>
    <p:restoredTop sz="86319"/>
  </p:normalViewPr>
  <p:slideViewPr>
    <p:cSldViewPr snapToGrid="0">
      <p:cViewPr varScale="1">
        <p:scale>
          <a:sx n="105" d="100"/>
          <a:sy n="105" d="100"/>
        </p:scale>
        <p:origin x="344" y="200"/>
      </p:cViewPr>
      <p:guideLst/>
    </p:cSldViewPr>
  </p:slideViewPr>
  <p:outlineViewPr>
    <p:cViewPr>
      <p:scale>
        <a:sx n="33" d="100"/>
        <a:sy n="33" d="100"/>
      </p:scale>
      <p:origin x="0" y="-520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2.fntdata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42" Type="http://schemas.openxmlformats.org/officeDocument/2006/relationships/font" Target="fonts/font15.fntdata"/><Relationship Id="rId47" Type="http://schemas.openxmlformats.org/officeDocument/2006/relationships/font" Target="fonts/font20.fntdata"/><Relationship Id="rId188" Type="http://schemas.openxmlformats.org/officeDocument/2006/relationships/viewProps" Target="viewProps.xml"/><Relationship Id="rId7" Type="http://schemas.openxmlformats.org/officeDocument/2006/relationships/slide" Target="slides/slide6.xml"/><Relationship Id="rId191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2.fntdata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font" Target="fonts/font18.fntdata"/><Relationship Id="rId5" Type="http://schemas.openxmlformats.org/officeDocument/2006/relationships/slide" Target="slides/slide4.xml"/><Relationship Id="rId186" Type="http://schemas.openxmlformats.org/officeDocument/2006/relationships/commentAuthors" Target="commentAuthors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font" Target="fonts/font16.fntdata"/><Relationship Id="rId48" Type="http://schemas.openxmlformats.org/officeDocument/2006/relationships/font" Target="fonts/font21.fntdata"/><Relationship Id="rId193" Type="http://schemas.microsoft.com/office/2018/10/relationships/authors" Target="authors.xml"/><Relationship Id="rId8" Type="http://schemas.openxmlformats.org/officeDocument/2006/relationships/slide" Target="slides/slide7.xml"/><Relationship Id="rId189" Type="http://schemas.openxmlformats.org/officeDocument/2006/relationships/theme" Target="theme/theme1.xml"/><Relationship Id="rId192" Type="http://schemas.microsoft.com/office/2015/10/relationships/revisionInfo" Target="revisionInfo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openxmlformats.org/officeDocument/2006/relationships/font" Target="fonts/font19.fntdata"/><Relationship Id="rId20" Type="http://schemas.openxmlformats.org/officeDocument/2006/relationships/slide" Target="slides/slide19.xml"/><Relationship Id="rId41" Type="http://schemas.openxmlformats.org/officeDocument/2006/relationships/font" Target="fonts/font14.fntdata"/><Relationship Id="rId187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90" Type="http://schemas.openxmlformats.org/officeDocument/2006/relationships/tableStyles" Target="tableStyles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49" Type="http://schemas.openxmlformats.org/officeDocument/2006/relationships/font" Target="fonts/font22.fntdata"/><Relationship Id="rId10" Type="http://schemas.openxmlformats.org/officeDocument/2006/relationships/slide" Target="slides/slide9.xml"/><Relationship Id="rId31" Type="http://schemas.openxmlformats.org/officeDocument/2006/relationships/font" Target="fonts/font4.fntdata"/><Relationship Id="rId44" Type="http://schemas.openxmlformats.org/officeDocument/2006/relationships/font" Target="fonts/font17.fntdata"/><Relationship Id="rId185" Type="http://customschemas.google.com/relationships/presentationmetadata" Target="meta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abriela Cangussu" userId="rMt22gIwJz0v4orD9Qrp6QstbA2kg1S1TdItC0+/KEM=" providerId="None" clId="Web-{0A589655-3AD3-4577-98B1-0A95C4FF9E30}"/>
    <pc:docChg chg="modSld">
      <pc:chgData name="Gabriela Cangussu" userId="rMt22gIwJz0v4orD9Qrp6QstbA2kg1S1TdItC0+/KEM=" providerId="None" clId="Web-{0A589655-3AD3-4577-98B1-0A95C4FF9E30}" dt="2025-11-14T16:48:27.618" v="38"/>
      <pc:docMkLst>
        <pc:docMk/>
      </pc:docMkLst>
      <pc:sldChg chg="modSp">
        <pc:chgData name="Gabriela Cangussu" userId="rMt22gIwJz0v4orD9Qrp6QstbA2kg1S1TdItC0+/KEM=" providerId="None" clId="Web-{0A589655-3AD3-4577-98B1-0A95C4FF9E30}" dt="2025-11-14T16:48:27.618" v="38"/>
        <pc:sldMkLst>
          <pc:docMk/>
          <pc:sldMk cId="2714423344" sldId="8916"/>
        </pc:sldMkLst>
        <pc:graphicFrameChg chg="mod modGraphic">
          <ac:chgData name="Gabriela Cangussu" userId="rMt22gIwJz0v4orD9Qrp6QstbA2kg1S1TdItC0+/KEM=" providerId="None" clId="Web-{0A589655-3AD3-4577-98B1-0A95C4FF9E30}" dt="2025-11-14T16:48:27.618" v="38"/>
          <ac:graphicFrameMkLst>
            <pc:docMk/>
            <pc:sldMk cId="2714423344" sldId="8916"/>
            <ac:graphicFrameMk id="4" creationId="{908C845D-97E2-E33F-1C5B-0E29805E2DC6}"/>
          </ac:graphicFrameMkLst>
        </pc:graphicFrameChg>
      </pc:sldChg>
      <pc:sldChg chg="modSp">
        <pc:chgData name="Gabriela Cangussu" userId="rMt22gIwJz0v4orD9Qrp6QstbA2kg1S1TdItC0+/KEM=" providerId="None" clId="Web-{0A589655-3AD3-4577-98B1-0A95C4FF9E30}" dt="2025-11-14T16:48:06.070" v="26" actId="1076"/>
        <pc:sldMkLst>
          <pc:docMk/>
          <pc:sldMk cId="1775674542" sldId="8922"/>
        </pc:sldMkLst>
        <pc:picChg chg="mod">
          <ac:chgData name="Gabriela Cangussu" userId="rMt22gIwJz0v4orD9Qrp6QstbA2kg1S1TdItC0+/KEM=" providerId="None" clId="Web-{0A589655-3AD3-4577-98B1-0A95C4FF9E30}" dt="2025-11-14T16:48:06.070" v="26" actId="1076"/>
          <ac:picMkLst>
            <pc:docMk/>
            <pc:sldMk cId="1775674542" sldId="8922"/>
            <ac:picMk id="4" creationId="{99A5B9EE-68C9-41D0-AFFC-2F8643CE6C28}"/>
          </ac:picMkLst>
        </pc:picChg>
      </pc:sldChg>
      <pc:sldChg chg="modSp">
        <pc:chgData name="Gabriela Cangussu" userId="rMt22gIwJz0v4orD9Qrp6QstbA2kg1S1TdItC0+/KEM=" providerId="None" clId="Web-{0A589655-3AD3-4577-98B1-0A95C4FF9E30}" dt="2025-11-14T16:47:53.773" v="25" actId="1076"/>
        <pc:sldMkLst>
          <pc:docMk/>
          <pc:sldMk cId="3717452580" sldId="9062"/>
        </pc:sldMkLst>
        <pc:spChg chg="mod">
          <ac:chgData name="Gabriela Cangussu" userId="rMt22gIwJz0v4orD9Qrp6QstbA2kg1S1TdItC0+/KEM=" providerId="None" clId="Web-{0A589655-3AD3-4577-98B1-0A95C4FF9E30}" dt="2025-11-14T16:47:53.773" v="25" actId="1076"/>
          <ac:spMkLst>
            <pc:docMk/>
            <pc:sldMk cId="3717452580" sldId="9062"/>
            <ac:spMk id="5" creationId="{856CA3F2-E831-8786-C469-2B36531CD8BF}"/>
          </ac:spMkLst>
        </pc:spChg>
        <pc:spChg chg="mod">
          <ac:chgData name="Gabriela Cangussu" userId="rMt22gIwJz0v4orD9Qrp6QstbA2kg1S1TdItC0+/KEM=" providerId="None" clId="Web-{0A589655-3AD3-4577-98B1-0A95C4FF9E30}" dt="2025-11-14T16:47:48.257" v="24" actId="1076"/>
          <ac:spMkLst>
            <pc:docMk/>
            <pc:sldMk cId="3717452580" sldId="9062"/>
            <ac:spMk id="17" creationId="{0CAC327E-EE2E-5440-FFF7-173826BE8ADB}"/>
          </ac:spMkLst>
        </pc:spChg>
        <pc:graphicFrameChg chg="mod">
          <ac:chgData name="Gabriela Cangussu" userId="rMt22gIwJz0v4orD9Qrp6QstbA2kg1S1TdItC0+/KEM=" providerId="None" clId="Web-{0A589655-3AD3-4577-98B1-0A95C4FF9E30}" dt="2025-11-14T16:47:33.631" v="18" actId="1076"/>
          <ac:graphicFrameMkLst>
            <pc:docMk/>
            <pc:sldMk cId="3717452580" sldId="9062"/>
            <ac:graphicFrameMk id="3" creationId="{8A1C5E4E-1167-6DCF-2297-51BDFC55D1C2}"/>
          </ac:graphicFrameMkLst>
        </pc:graphicFrameChg>
        <pc:picChg chg="mod">
          <ac:chgData name="Gabriela Cangussu" userId="rMt22gIwJz0v4orD9Qrp6QstbA2kg1S1TdItC0+/KEM=" providerId="None" clId="Web-{0A589655-3AD3-4577-98B1-0A95C4FF9E30}" dt="2025-11-14T16:47:36.350" v="19" actId="1076"/>
          <ac:picMkLst>
            <pc:docMk/>
            <pc:sldMk cId="3717452580" sldId="9062"/>
            <ac:picMk id="2" creationId="{C5AB21A9-98AF-0802-A00D-0CBA1C24B636}"/>
          </ac:picMkLst>
        </pc:picChg>
      </pc:sldChg>
      <pc:sldChg chg="addSp delSp modSp">
        <pc:chgData name="Gabriela Cangussu" userId="rMt22gIwJz0v4orD9Qrp6QstbA2kg1S1TdItC0+/KEM=" providerId="None" clId="Web-{0A589655-3AD3-4577-98B1-0A95C4FF9E30}" dt="2025-11-14T16:46:50.551" v="9" actId="1076"/>
        <pc:sldMkLst>
          <pc:docMk/>
          <pc:sldMk cId="880004701" sldId="9065"/>
        </pc:sldMkLst>
        <pc:spChg chg="mod">
          <ac:chgData name="Gabriela Cangussu" userId="rMt22gIwJz0v4orD9Qrp6QstbA2kg1S1TdItC0+/KEM=" providerId="None" clId="Web-{0A589655-3AD3-4577-98B1-0A95C4FF9E30}" dt="2025-11-14T16:46:50.551" v="9" actId="1076"/>
          <ac:spMkLst>
            <pc:docMk/>
            <pc:sldMk cId="880004701" sldId="9065"/>
            <ac:spMk id="7" creationId="{56F01497-2C2B-032F-2873-5FB8ECAA75FC}"/>
          </ac:spMkLst>
        </pc:spChg>
        <pc:picChg chg="del">
          <ac:chgData name="Gabriela Cangussu" userId="rMt22gIwJz0v4orD9Qrp6QstbA2kg1S1TdItC0+/KEM=" providerId="None" clId="Web-{0A589655-3AD3-4577-98B1-0A95C4FF9E30}" dt="2025-11-14T16:45:33.188" v="0"/>
          <ac:picMkLst>
            <pc:docMk/>
            <pc:sldMk cId="880004701" sldId="9065"/>
            <ac:picMk id="2" creationId="{3A9A2012-91DD-0253-5BF4-349DEF872E5B}"/>
          </ac:picMkLst>
        </pc:picChg>
        <pc:picChg chg="add mod">
          <ac:chgData name="Gabriela Cangussu" userId="rMt22gIwJz0v4orD9Qrp6QstbA2kg1S1TdItC0+/KEM=" providerId="None" clId="Web-{0A589655-3AD3-4577-98B1-0A95C4FF9E30}" dt="2025-11-14T16:46:40.176" v="6" actId="1076"/>
          <ac:picMkLst>
            <pc:docMk/>
            <pc:sldMk cId="880004701" sldId="9065"/>
            <ac:picMk id="4" creationId="{2407AFFF-4E0F-88A3-30B8-E1E8499B02EA}"/>
          </ac:picMkLst>
        </pc:picChg>
      </pc:sldChg>
      <pc:sldChg chg="modSp">
        <pc:chgData name="Gabriela Cangussu" userId="rMt22gIwJz0v4orD9Qrp6QstbA2kg1S1TdItC0+/KEM=" providerId="None" clId="Web-{0A589655-3AD3-4577-98B1-0A95C4FF9E30}" dt="2025-11-14T16:47:02.568" v="11" actId="20577"/>
        <pc:sldMkLst>
          <pc:docMk/>
          <pc:sldMk cId="268392603" sldId="9072"/>
        </pc:sldMkLst>
        <pc:spChg chg="mod">
          <ac:chgData name="Gabriela Cangussu" userId="rMt22gIwJz0v4orD9Qrp6QstbA2kg1S1TdItC0+/KEM=" providerId="None" clId="Web-{0A589655-3AD3-4577-98B1-0A95C4FF9E30}" dt="2025-11-14T16:47:02.568" v="11" actId="20577"/>
          <ac:spMkLst>
            <pc:docMk/>
            <pc:sldMk cId="268392603" sldId="9072"/>
            <ac:spMk id="9" creationId="{BE4B1230-6CA3-2EE9-A8D1-4E5FCBCBB57F}"/>
          </ac:spMkLst>
        </pc:spChg>
      </pc:sldChg>
    </pc:docChg>
  </pc:docChgLst>
  <pc:docChgLst>
    <pc:chgData name="Gabriela Cangussu" userId="rMt22gIwJz0v4orD9Qrp6QstbA2kg1S1TdItC0+/KEM=" providerId="None" clId="Web-{7FBEC193-4DCF-4A36-9203-A504C36268BA}"/>
    <pc:docChg chg="addSld sldOrd">
      <pc:chgData name="Gabriela Cangussu" userId="rMt22gIwJz0v4orD9Qrp6QstbA2kg1S1TdItC0+/KEM=" providerId="None" clId="Web-{7FBEC193-4DCF-4A36-9203-A504C36268BA}" dt="2025-11-14T12:48:14.917" v="3"/>
      <pc:docMkLst>
        <pc:docMk/>
      </pc:docMkLst>
      <pc:sldChg chg="add">
        <pc:chgData name="Gabriela Cangussu" userId="rMt22gIwJz0v4orD9Qrp6QstbA2kg1S1TdItC0+/KEM=" providerId="None" clId="Web-{7FBEC193-4DCF-4A36-9203-A504C36268BA}" dt="2025-11-14T12:47:27.541" v="0"/>
        <pc:sldMkLst>
          <pc:docMk/>
          <pc:sldMk cId="3194841513" sldId="8569"/>
        </pc:sldMkLst>
      </pc:sldChg>
      <pc:sldChg chg="add">
        <pc:chgData name="Gabriela Cangussu" userId="rMt22gIwJz0v4orD9Qrp6QstbA2kg1S1TdItC0+/KEM=" providerId="None" clId="Web-{7FBEC193-4DCF-4A36-9203-A504C36268BA}" dt="2025-11-14T12:48:14.917" v="3"/>
        <pc:sldMkLst>
          <pc:docMk/>
          <pc:sldMk cId="1488152738" sldId="9031"/>
        </pc:sldMkLst>
      </pc:sldChg>
      <pc:sldChg chg="add">
        <pc:chgData name="Gabriela Cangussu" userId="rMt22gIwJz0v4orD9Qrp6QstbA2kg1S1TdItC0+/KEM=" providerId="None" clId="Web-{7FBEC193-4DCF-4A36-9203-A504C36268BA}" dt="2025-11-14T12:47:39.916" v="1"/>
        <pc:sldMkLst>
          <pc:docMk/>
          <pc:sldMk cId="3055176375" sldId="9036"/>
        </pc:sldMkLst>
      </pc:sldChg>
      <pc:sldChg chg="ord">
        <pc:chgData name="Gabriela Cangussu" userId="rMt22gIwJz0v4orD9Qrp6QstbA2kg1S1TdItC0+/KEM=" providerId="None" clId="Web-{7FBEC193-4DCF-4A36-9203-A504C36268BA}" dt="2025-11-14T12:47:46.369" v="2"/>
        <pc:sldMkLst>
          <pc:docMk/>
          <pc:sldMk cId="1180183217" sldId="9051"/>
        </pc:sldMkLst>
      </pc:sldChg>
      <pc:sldMasterChg chg="addSldLayout">
        <pc:chgData name="Gabriela Cangussu" userId="rMt22gIwJz0v4orD9Qrp6QstbA2kg1S1TdItC0+/KEM=" providerId="None" clId="Web-{7FBEC193-4DCF-4A36-9203-A504C36268BA}" dt="2025-11-14T12:47:39.916" v="1"/>
        <pc:sldMasterMkLst>
          <pc:docMk/>
          <pc:sldMasterMk cId="0" sldId="2147483648"/>
        </pc:sldMasterMkLst>
        <pc:sldLayoutChg chg="add">
          <pc:chgData name="Gabriela Cangussu" userId="rMt22gIwJz0v4orD9Qrp6QstbA2kg1S1TdItC0+/KEM=" providerId="None" clId="Web-{7FBEC193-4DCF-4A36-9203-A504C36268BA}" dt="2025-11-14T12:47:39.916" v="1"/>
          <pc:sldLayoutMkLst>
            <pc:docMk/>
            <pc:sldMasterMk cId="0" sldId="2147483648"/>
            <pc:sldLayoutMk cId="3647613419" sldId="2147483693"/>
          </pc:sldLayoutMkLst>
        </pc:sldLayoutChg>
      </pc:sldMasterChg>
    </pc:docChg>
  </pc:docChgLst>
  <pc:docChgLst>
    <pc:chgData name="Gabriela Cangussu" userId="rMt22gIwJz0v4orD9Qrp6QstbA2kg1S1TdItC0+/KEM=" providerId="None" clId="Web-{341BF14D-A538-4688-8AFE-9C9D01FAFCC7}"/>
    <pc:docChg chg="addSld">
      <pc:chgData name="Gabriela Cangussu" userId="rMt22gIwJz0v4orD9Qrp6QstbA2kg1S1TdItC0+/KEM=" providerId="None" clId="Web-{341BF14D-A538-4688-8AFE-9C9D01FAFCC7}" dt="2025-11-14T14:02:01.215" v="0"/>
      <pc:docMkLst>
        <pc:docMk/>
      </pc:docMkLst>
      <pc:sldChg chg="add">
        <pc:chgData name="Gabriela Cangussu" userId="rMt22gIwJz0v4orD9Qrp6QstbA2kg1S1TdItC0+/KEM=" providerId="None" clId="Web-{341BF14D-A538-4688-8AFE-9C9D01FAFCC7}" dt="2025-11-14T14:02:01.215" v="0"/>
        <pc:sldMkLst>
          <pc:docMk/>
          <pc:sldMk cId="830056180" sldId="9011"/>
        </pc:sldMkLst>
      </pc:sldChg>
    </pc:docChg>
  </pc:docChgLst>
  <pc:docChgLst>
    <pc:chgData name="Gabriela Cangussu" userId="rMt22gIwJz0v4orD9Qrp6QstbA2kg1S1TdItC0+/KEM=" providerId="None" clId="Web-{57D0FCEE-F8C1-45CF-A4A8-FD71B6E02AA9}"/>
    <pc:docChg chg="delSld sldOrd">
      <pc:chgData name="Gabriela Cangussu" userId="rMt22gIwJz0v4orD9Qrp6QstbA2kg1S1TdItC0+/KEM=" providerId="None" clId="Web-{57D0FCEE-F8C1-45CF-A4A8-FD71B6E02AA9}" dt="2025-11-14T10:21:19.145" v="2"/>
      <pc:docMkLst>
        <pc:docMk/>
      </pc:docMkLst>
      <pc:sldChg chg="ord">
        <pc:chgData name="Gabriela Cangussu" userId="rMt22gIwJz0v4orD9Qrp6QstbA2kg1S1TdItC0+/KEM=" providerId="None" clId="Web-{57D0FCEE-F8C1-45CF-A4A8-FD71B6E02AA9}" dt="2025-11-14T10:21:19.145" v="2"/>
        <pc:sldMkLst>
          <pc:docMk/>
          <pc:sldMk cId="1180183217" sldId="9051"/>
        </pc:sldMkLst>
      </pc:sldChg>
      <pc:sldChg chg="del">
        <pc:chgData name="Gabriela Cangussu" userId="rMt22gIwJz0v4orD9Qrp6QstbA2kg1S1TdItC0+/KEM=" providerId="None" clId="Web-{57D0FCEE-F8C1-45CF-A4A8-FD71B6E02AA9}" dt="2025-11-14T10:21:13.816" v="1"/>
        <pc:sldMkLst>
          <pc:docMk/>
          <pc:sldMk cId="2900494912" sldId="9056"/>
        </pc:sldMkLst>
      </pc:sldChg>
      <pc:sldChg chg="del">
        <pc:chgData name="Gabriela Cangussu" userId="rMt22gIwJz0v4orD9Qrp6QstbA2kg1S1TdItC0+/KEM=" providerId="None" clId="Web-{57D0FCEE-F8C1-45CF-A4A8-FD71B6E02AA9}" dt="2025-11-14T10:21:13.816" v="0"/>
        <pc:sldMkLst>
          <pc:docMk/>
          <pc:sldMk cId="1362725769" sldId="9057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Lato Light" panose="020F0302020204030203" pitchFamily="34" charset="77"/>
                <a:ea typeface="Lato Light" panose="020F0302020204030203" pitchFamily="34" charset="77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DE" dirty="0"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Lato Light" panose="020F0302020204030203" pitchFamily="34" charset="77"/>
                <a:ea typeface="Lato Light" panose="020F0302020204030203" pitchFamily="34" charset="77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DE" dirty="0"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Lato Light" panose="020F0302020204030203" pitchFamily="34" charset="77"/>
                <a:ea typeface="Lato Light" panose="020F0302020204030203" pitchFamily="34" charset="77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DE" dirty="0"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>
              <a:defRPr b="0" i="0">
                <a:latin typeface="Lato Light" panose="020F0302020204030203" pitchFamily="34" charset="77"/>
              </a:defRPr>
            </a:lvl1pPr>
          </a:lstStyle>
          <a:p>
            <a:pPr algn="r"/>
            <a:fld id="{00000000-1234-1234-1234-123412341234}" type="slidenum">
              <a:rPr lang="en-GB" sz="120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pPr algn="r"/>
              <a:t>‹#›</a:t>
            </a:fld>
            <a:endParaRPr lang="en-GB" sz="12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Lato Light" panose="020F0302020204030203" pitchFamily="34" charset="77"/>
        <a:ea typeface="Lato Light" panose="020F0302020204030203" pitchFamily="34" charset="77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Lato Light" panose="020F0302020204030203" pitchFamily="34" charset="77"/>
            </a:endParaRPr>
          </a:p>
        </p:txBody>
      </p:sp>
      <p:sp>
        <p:nvSpPr>
          <p:cNvPr id="104" name="Google Shape;10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-GB" sz="120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pPr algn="r"/>
              <a:t>17</a:t>
            </a:fld>
            <a:endParaRPr lang="en-GB" sz="12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609183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825514-CB5D-FD87-48FC-3F32BEA8D5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2ACD7AC-5D80-DF9B-653F-D8F4D81D4FF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C82C20D-2474-1684-4999-DD4290E3CF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Land use removes ~2 GtCO</a:t>
            </a:r>
            <a:r>
              <a:rPr lang="en-US" baseline="-25000" dirty="0"/>
              <a:t>2</a:t>
            </a:r>
            <a:r>
              <a:rPr lang="en-US" dirty="0"/>
              <a:t> / </a:t>
            </a:r>
            <a:r>
              <a:rPr lang="en-US" dirty="0" err="1"/>
              <a:t>yr</a:t>
            </a:r>
            <a:endParaRPr lang="en-US" dirty="0"/>
          </a:p>
          <a:p>
            <a:r>
              <a:rPr lang="en-US" dirty="0"/>
              <a:t>This broadly aligns with latest feasibility assessments</a:t>
            </a:r>
          </a:p>
          <a:p>
            <a:r>
              <a:rPr lang="en-US" dirty="0"/>
              <a:t>Lower reliance on land-use CDR than the AR6 scenario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7A090F-BDDC-047D-8919-848858BCDA4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-GB" sz="120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pPr algn="r"/>
              <a:t>20</a:t>
            </a:fld>
            <a:endParaRPr lang="en-GB" sz="12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136681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-GB" sz="120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pPr algn="r"/>
              <a:t>21</a:t>
            </a:fld>
            <a:endParaRPr lang="en-GB" sz="12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354258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>
          <a:extLst>
            <a:ext uri="{FF2B5EF4-FFF2-40B4-BE49-F238E27FC236}">
              <a16:creationId xmlns:a16="http://schemas.microsoft.com/office/drawing/2014/main" id="{BF418D81-85E0-41EE-3DCF-C1EFBDA4FE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5:notes">
            <a:extLst>
              <a:ext uri="{FF2B5EF4-FFF2-40B4-BE49-F238E27FC236}">
                <a16:creationId xmlns:a16="http://schemas.microsoft.com/office/drawing/2014/main" id="{AD757395-CB49-08A2-636C-8E6940CB751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25:notes">
            <a:extLst>
              <a:ext uri="{FF2B5EF4-FFF2-40B4-BE49-F238E27FC236}">
                <a16:creationId xmlns:a16="http://schemas.microsoft.com/office/drawing/2014/main" id="{CB4DE7F4-6243-1C17-185A-56FC0B591BE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114115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D3F7DB-9114-9B48-4C79-D92E843F6D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5654AA6-08F3-6CB7-38D2-83AE939E956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F5775C2-DF44-CCA9-AE7F-0BAB8375BD3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5E47EF-2243-7245-59DC-5548292CEC1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A5A8BC-70ED-8B4E-B3FB-45775B354C9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4616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>
          <a:extLst>
            <a:ext uri="{FF2B5EF4-FFF2-40B4-BE49-F238E27FC236}">
              <a16:creationId xmlns:a16="http://schemas.microsoft.com/office/drawing/2014/main" id="{B4E0CB89-DBCD-A68C-DEB6-8801425F1C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5:notes">
            <a:extLst>
              <a:ext uri="{FF2B5EF4-FFF2-40B4-BE49-F238E27FC236}">
                <a16:creationId xmlns:a16="http://schemas.microsoft.com/office/drawing/2014/main" id="{A5670C24-EF41-44D8-DC73-B569538B359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25:notes">
            <a:extLst>
              <a:ext uri="{FF2B5EF4-FFF2-40B4-BE49-F238E27FC236}">
                <a16:creationId xmlns:a16="http://schemas.microsoft.com/office/drawing/2014/main" id="{2F045874-C3A5-7B0D-CAE2-44565CF12D3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786551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WMO (2025) - State of the Global Climate 2024 -  https://</a:t>
            </a:r>
            <a:r>
              <a:rPr lang="en-US" dirty="0" err="1"/>
              <a:t>wmo.int</a:t>
            </a:r>
            <a:r>
              <a:rPr lang="en-US" dirty="0"/>
              <a:t>/sites/default/files/2025-03/WMO-1368-2024_en.pdf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-GB" sz="120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pPr algn="r"/>
              <a:t>5</a:t>
            </a:fld>
            <a:endParaRPr lang="en-GB" sz="12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992452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-GB" sz="120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pPr algn="r"/>
              <a:t>6</a:t>
            </a:fld>
            <a:endParaRPr lang="en-GB" sz="12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359411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>
          <a:extLst>
            <a:ext uri="{FF2B5EF4-FFF2-40B4-BE49-F238E27FC236}">
              <a16:creationId xmlns:a16="http://schemas.microsoft.com/office/drawing/2014/main" id="{B2C6BA0B-D402-2560-7D9E-5E75724C58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5:notes">
            <a:extLst>
              <a:ext uri="{FF2B5EF4-FFF2-40B4-BE49-F238E27FC236}">
                <a16:creationId xmlns:a16="http://schemas.microsoft.com/office/drawing/2014/main" id="{3767262E-77E3-8D95-2F66-38E07449BB5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37;p25:notes">
            <a:extLst>
              <a:ext uri="{FF2B5EF4-FFF2-40B4-BE49-F238E27FC236}">
                <a16:creationId xmlns:a16="http://schemas.microsoft.com/office/drawing/2014/main" id="{E77634F7-4F86-83D7-9649-1E468800D09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991262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33B0AC-20CA-0A40-BEA2-8A1BE232E9B1}" type="slidenum">
              <a:rPr lang="en-DE" smtClean="0"/>
              <a:t>9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2177500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>
          <a:extLst>
            <a:ext uri="{FF2B5EF4-FFF2-40B4-BE49-F238E27FC236}">
              <a16:creationId xmlns:a16="http://schemas.microsoft.com/office/drawing/2014/main" id="{0521EACB-FF22-2050-462E-740B516FB8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5:notes">
            <a:extLst>
              <a:ext uri="{FF2B5EF4-FFF2-40B4-BE49-F238E27FC236}">
                <a16:creationId xmlns:a16="http://schemas.microsoft.com/office/drawing/2014/main" id="{7A57A99C-5AC4-C11A-DB49-CAAE5CE3B03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25:notes">
            <a:extLst>
              <a:ext uri="{FF2B5EF4-FFF2-40B4-BE49-F238E27FC236}">
                <a16:creationId xmlns:a16="http://schemas.microsoft.com/office/drawing/2014/main" id="{2FC1648A-4BE1-1B03-EE80-E1DAC383B5A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888730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38100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597789"/>
              </a:buClr>
              <a:buSzPts val="2400"/>
              <a:buFont typeface="Arial"/>
              <a:buChar char="•"/>
              <a:tabLst/>
              <a:defRPr/>
            </a:pP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597789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IPCC AR6 C1a 1.5ºC emissions pathways are increasingly outdated</a:t>
            </a:r>
          </a:p>
          <a:p>
            <a:pPr marL="1016000" marR="0" lvl="1" indent="-457200" algn="l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597789"/>
              </a:buClr>
              <a:buSzPts val="2000"/>
              <a:buFont typeface="+mj-lt"/>
              <a:buAutoNum type="arabicPeriod"/>
              <a:tabLst/>
              <a:defRPr/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597789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Emissions have grown over 2019–2025, rather than falling 25%</a:t>
            </a:r>
          </a:p>
          <a:p>
            <a:pPr marL="1016000" marR="0" lvl="1" indent="-457200" algn="l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597789"/>
              </a:buClr>
              <a:buSzPts val="2000"/>
              <a:buFont typeface="+mj-lt"/>
              <a:buAutoNum type="arabicPeriod"/>
              <a:tabLst/>
              <a:defRPr/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597789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Improvements to models</a:t>
            </a:r>
          </a:p>
          <a:p>
            <a:pPr marL="1473200" marR="0" lvl="2" indent="-457200" algn="l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597789"/>
              </a:buClr>
              <a:buSzPts val="1800"/>
              <a:buFont typeface="Arial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597789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Deeper electrification</a:t>
            </a:r>
          </a:p>
          <a:p>
            <a:pPr marL="1473200" marR="0" lvl="2" indent="-457200" algn="l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597789"/>
              </a:buClr>
              <a:buSzPts val="1800"/>
              <a:buFont typeface="Arial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597789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New evidence on non-CO</a:t>
            </a:r>
            <a:r>
              <a:rPr kumimoji="0" lang="en-US" sz="2000" b="0" i="0" u="none" strike="noStrike" kern="0" cap="none" spc="0" normalizeH="0" baseline="-25000" noProof="0" dirty="0">
                <a:ln>
                  <a:noFill/>
                </a:ln>
                <a:solidFill>
                  <a:srgbClr val="597789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2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597789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 emissions</a:t>
            </a:r>
          </a:p>
          <a:p>
            <a:pPr marL="1473200" marR="0" lvl="2" indent="-457200" algn="l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597789"/>
              </a:buClr>
              <a:buSzPts val="1800"/>
              <a:buFont typeface="Arial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597789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Synthetic fuels</a:t>
            </a:r>
          </a:p>
          <a:p>
            <a:endParaRPr lang="en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-GB" sz="120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pPr algn="r"/>
              <a:t>14</a:t>
            </a:fld>
            <a:endParaRPr lang="en-GB" sz="12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560754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2EC6C2-F7E4-405B-A5D0-92FC181D0A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018EFC5-A395-6C59-162E-42742774F81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94C4FCF-75AF-5B61-A075-46C535E78D0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3B49B3-DE2F-F310-7736-161D6D88263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-GB" sz="120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pPr algn="r"/>
              <a:t>15</a:t>
            </a:fld>
            <a:endParaRPr lang="en-GB" sz="12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82575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- Tyuleniy Archipelago">
  <p:cSld name="Title Slide - Tyuleniy Archipelago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oogle Shape;15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" y="0"/>
            <a:ext cx="12206621" cy="6866224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8"/>
          <p:cNvSpPr/>
          <p:nvPr/>
        </p:nvSpPr>
        <p:spPr>
          <a:xfrm>
            <a:off x="0" y="0"/>
            <a:ext cx="12206621" cy="6866224"/>
          </a:xfrm>
          <a:prstGeom prst="rect">
            <a:avLst/>
          </a:prstGeom>
          <a:solidFill>
            <a:schemeClr val="dk1">
              <a:alpha val="45882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Lato Light" panose="020F0302020204030203" pitchFamily="34" charset="77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7;p8"/>
          <p:cNvSpPr txBox="1">
            <a:spLocks noGrp="1"/>
          </p:cNvSpPr>
          <p:nvPr>
            <p:ph type="title"/>
          </p:nvPr>
        </p:nvSpPr>
        <p:spPr>
          <a:xfrm>
            <a:off x="1498600" y="2766218"/>
            <a:ext cx="9194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Lato Hairline"/>
              <a:buNone/>
              <a:defRPr b="0" i="0">
                <a:solidFill>
                  <a:schemeClr val="lt1"/>
                </a:solidFill>
                <a:latin typeface="Lato Light" panose="020F0302020204030203" pitchFamily="34" charset="77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8" name="Google Shape;18;p8"/>
          <p:cNvSpPr txBox="1">
            <a:spLocks noGrp="1"/>
          </p:cNvSpPr>
          <p:nvPr>
            <p:ph type="body" idx="1"/>
          </p:nvPr>
        </p:nvSpPr>
        <p:spPr>
          <a:xfrm>
            <a:off x="3963987" y="4129706"/>
            <a:ext cx="4264025" cy="378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0" i="0">
                <a:solidFill>
                  <a:schemeClr val="lt1"/>
                </a:solidFill>
                <a:latin typeface="Lato Light" panose="020F0302020204030203" pitchFamily="34" charset="77"/>
                <a:ea typeface="Lato Light" panose="020F0302020204030203" pitchFamily="34" charset="77"/>
                <a:cs typeface="Lato Light" panose="020F0302020204030203" pitchFamily="34" charset="77"/>
                <a:sym typeface="Lato Hairline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19" name="Google Shape;19;p8"/>
          <p:cNvSpPr txBox="1">
            <a:spLocks noGrp="1"/>
          </p:cNvSpPr>
          <p:nvPr>
            <p:ph type="body" idx="2"/>
          </p:nvPr>
        </p:nvSpPr>
        <p:spPr>
          <a:xfrm>
            <a:off x="4814888" y="4642294"/>
            <a:ext cx="2562225" cy="282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pic>
        <p:nvPicPr>
          <p:cNvPr id="20" name="Google Shape;20;p8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18986" y="545712"/>
            <a:ext cx="1719735" cy="4382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raph/picture">
  <p:cSld name="Graph/picture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b="0" i="0">
                <a:latin typeface="Lato Light" panose="020F0302020204030203" pitchFamily="34" charset="77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9" name="Google Shape;89;p22"/>
          <p:cNvSpPr>
            <a:spLocks noGrp="1"/>
          </p:cNvSpPr>
          <p:nvPr>
            <p:ph type="pic" idx="2"/>
          </p:nvPr>
        </p:nvSpPr>
        <p:spPr>
          <a:xfrm>
            <a:off x="1479550" y="1870869"/>
            <a:ext cx="9232900" cy="43053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90" name="Google Shape;90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0" i="1" u="none" strike="noStrike" cap="none">
                <a:solidFill>
                  <a:schemeClr val="accent3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1pPr>
            <a:lvl2pPr marL="0" lvl="1" indent="0" algn="r">
              <a:spcBef>
                <a:spcPts val="0"/>
              </a:spcBef>
              <a:buNone/>
              <a:defRPr sz="1200" b="0" i="1" u="none" strike="noStrike" cap="none">
                <a:solidFill>
                  <a:schemeClr val="accent3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2pPr>
            <a:lvl3pPr marL="0" lvl="2" indent="0" algn="r">
              <a:spcBef>
                <a:spcPts val="0"/>
              </a:spcBef>
              <a:buNone/>
              <a:defRPr sz="1200" b="0" i="1" u="none" strike="noStrike" cap="none">
                <a:solidFill>
                  <a:schemeClr val="accent3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3pPr>
            <a:lvl4pPr marL="0" lvl="3" indent="0" algn="r">
              <a:spcBef>
                <a:spcPts val="0"/>
              </a:spcBef>
              <a:buNone/>
              <a:defRPr sz="1200" b="0" i="1" u="none" strike="noStrike" cap="none">
                <a:solidFill>
                  <a:schemeClr val="accent3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4pPr>
            <a:lvl5pPr marL="0" lvl="4" indent="0" algn="r">
              <a:spcBef>
                <a:spcPts val="0"/>
              </a:spcBef>
              <a:buNone/>
              <a:defRPr sz="1200" b="0" i="1" u="none" strike="noStrike" cap="none">
                <a:solidFill>
                  <a:schemeClr val="accent3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5pPr>
            <a:lvl6pPr marL="0" lvl="5" indent="0" algn="r">
              <a:spcBef>
                <a:spcPts val="0"/>
              </a:spcBef>
              <a:buNone/>
              <a:defRPr sz="1200" b="0" i="1" u="none" strike="noStrike" cap="none">
                <a:solidFill>
                  <a:schemeClr val="accent3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6pPr>
            <a:lvl7pPr marL="0" lvl="6" indent="0" algn="r">
              <a:spcBef>
                <a:spcPts val="0"/>
              </a:spcBef>
              <a:buNone/>
              <a:defRPr sz="1200" b="0" i="1" u="none" strike="noStrike" cap="none">
                <a:solidFill>
                  <a:schemeClr val="accent3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7pPr>
            <a:lvl8pPr marL="0" lvl="7" indent="0" algn="r">
              <a:spcBef>
                <a:spcPts val="0"/>
              </a:spcBef>
              <a:buNone/>
              <a:defRPr sz="1200" b="0" i="1" u="none" strike="noStrike" cap="none">
                <a:solidFill>
                  <a:schemeClr val="accent3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8pPr>
            <a:lvl9pPr marL="0" lvl="8" indent="0" algn="r">
              <a:spcBef>
                <a:spcPts val="0"/>
              </a:spcBef>
              <a:buNone/>
              <a:defRPr sz="1200" b="0" i="1" u="none" strike="noStrike" cap="none">
                <a:solidFill>
                  <a:schemeClr val="accent3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476134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reen background">
  <p:cSld name="Green background">
    <p:bg>
      <p:bgPr>
        <a:solidFill>
          <a:schemeClr val="accent1"/>
        </a:solid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7"/>
          <p:cNvSpPr/>
          <p:nvPr/>
        </p:nvSpPr>
        <p:spPr>
          <a:xfrm>
            <a:off x="9918986" y="545712"/>
            <a:ext cx="1719736" cy="53494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Lato Light" panose="020F0302020204030203" pitchFamily="34" charset="77"/>
              <a:ea typeface="Calibri"/>
              <a:cs typeface="Calibri"/>
              <a:sym typeface="Calibri"/>
            </a:endParaRPr>
          </a:p>
        </p:txBody>
      </p:sp>
      <p:sp>
        <p:nvSpPr>
          <p:cNvPr id="66" name="Google Shape;66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Lato Hairline"/>
              <a:buNone/>
              <a:defRPr b="0" i="0">
                <a:solidFill>
                  <a:schemeClr val="lt1"/>
                </a:solidFill>
                <a:latin typeface="Lato Light" panose="020F0302020204030203" pitchFamily="34" charset="77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7" name="Google Shape;67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 sz="24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55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sz="1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30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sz="16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30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sz="16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68" name="Google Shape;68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0" i="1" u="none" strike="noStrike" cap="none">
                <a:solidFill>
                  <a:schemeClr val="lt1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1pPr>
            <a:lvl2pPr marL="0" lvl="1" indent="0" algn="r">
              <a:spcBef>
                <a:spcPts val="0"/>
              </a:spcBef>
              <a:buNone/>
              <a:defRPr sz="1200" b="0" i="1" u="none" strike="noStrike" cap="none">
                <a:solidFill>
                  <a:schemeClr val="lt1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2pPr>
            <a:lvl3pPr marL="0" lvl="2" indent="0" algn="r">
              <a:spcBef>
                <a:spcPts val="0"/>
              </a:spcBef>
              <a:buNone/>
              <a:defRPr sz="1200" b="0" i="1" u="none" strike="noStrike" cap="none">
                <a:solidFill>
                  <a:schemeClr val="lt1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3pPr>
            <a:lvl4pPr marL="0" lvl="3" indent="0" algn="r">
              <a:spcBef>
                <a:spcPts val="0"/>
              </a:spcBef>
              <a:buNone/>
              <a:defRPr sz="1200" b="0" i="1" u="none" strike="noStrike" cap="none">
                <a:solidFill>
                  <a:schemeClr val="lt1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4pPr>
            <a:lvl5pPr marL="0" lvl="4" indent="0" algn="r">
              <a:spcBef>
                <a:spcPts val="0"/>
              </a:spcBef>
              <a:buNone/>
              <a:defRPr sz="1200" b="0" i="1" u="none" strike="noStrike" cap="none">
                <a:solidFill>
                  <a:schemeClr val="lt1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5pPr>
            <a:lvl6pPr marL="0" lvl="5" indent="0" algn="r">
              <a:spcBef>
                <a:spcPts val="0"/>
              </a:spcBef>
              <a:buNone/>
              <a:defRPr sz="1200" b="0" i="1" u="none" strike="noStrike" cap="none">
                <a:solidFill>
                  <a:schemeClr val="lt1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6pPr>
            <a:lvl7pPr marL="0" lvl="6" indent="0" algn="r">
              <a:spcBef>
                <a:spcPts val="0"/>
              </a:spcBef>
              <a:buNone/>
              <a:defRPr sz="1200" b="0" i="1" u="none" strike="noStrike" cap="none">
                <a:solidFill>
                  <a:schemeClr val="lt1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7pPr>
            <a:lvl8pPr marL="0" lvl="7" indent="0" algn="r">
              <a:spcBef>
                <a:spcPts val="0"/>
              </a:spcBef>
              <a:buNone/>
              <a:defRPr sz="1200" b="0" i="1" u="none" strike="noStrike" cap="none">
                <a:solidFill>
                  <a:schemeClr val="lt1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8pPr>
            <a:lvl9pPr marL="0" lvl="8" indent="0" algn="r">
              <a:spcBef>
                <a:spcPts val="0"/>
              </a:spcBef>
              <a:buNone/>
              <a:defRPr sz="1200" b="0" i="1" u="none" strike="noStrike" cap="none">
                <a:solidFill>
                  <a:schemeClr val="lt1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69" name="Google Shape;69;p17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18986" y="545712"/>
            <a:ext cx="1719735" cy="4382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- islands" preserve="1" userDrawn="1">
  <p:cSld name="Section - pool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0" i="1" u="none" strike="noStrike" cap="none">
                <a:solidFill>
                  <a:schemeClr val="accent3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1pPr>
            <a:lvl2pPr marL="0" lvl="1" indent="0" algn="r">
              <a:spcBef>
                <a:spcPts val="0"/>
              </a:spcBef>
              <a:buNone/>
              <a:defRPr sz="1200" b="0" i="1" u="none" strike="noStrike" cap="none">
                <a:solidFill>
                  <a:schemeClr val="accent3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2pPr>
            <a:lvl3pPr marL="0" lvl="2" indent="0" algn="r">
              <a:spcBef>
                <a:spcPts val="0"/>
              </a:spcBef>
              <a:buNone/>
              <a:defRPr sz="1200" b="0" i="1" u="none" strike="noStrike" cap="none">
                <a:solidFill>
                  <a:schemeClr val="accent3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3pPr>
            <a:lvl4pPr marL="0" lvl="3" indent="0" algn="r">
              <a:spcBef>
                <a:spcPts val="0"/>
              </a:spcBef>
              <a:buNone/>
              <a:defRPr sz="1200" b="0" i="1" u="none" strike="noStrike" cap="none">
                <a:solidFill>
                  <a:schemeClr val="accent3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4pPr>
            <a:lvl5pPr marL="0" lvl="4" indent="0" algn="r">
              <a:spcBef>
                <a:spcPts val="0"/>
              </a:spcBef>
              <a:buNone/>
              <a:defRPr sz="1200" b="0" i="1" u="none" strike="noStrike" cap="none">
                <a:solidFill>
                  <a:schemeClr val="accent3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5pPr>
            <a:lvl6pPr marL="0" lvl="5" indent="0" algn="r">
              <a:spcBef>
                <a:spcPts val="0"/>
              </a:spcBef>
              <a:buNone/>
              <a:defRPr sz="1200" b="0" i="1" u="none" strike="noStrike" cap="none">
                <a:solidFill>
                  <a:schemeClr val="accent3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6pPr>
            <a:lvl7pPr marL="0" lvl="6" indent="0" algn="r">
              <a:spcBef>
                <a:spcPts val="0"/>
              </a:spcBef>
              <a:buNone/>
              <a:defRPr sz="1200" b="0" i="1" u="none" strike="noStrike" cap="none">
                <a:solidFill>
                  <a:schemeClr val="accent3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7pPr>
            <a:lvl8pPr marL="0" lvl="7" indent="0" algn="r">
              <a:spcBef>
                <a:spcPts val="0"/>
              </a:spcBef>
              <a:buNone/>
              <a:defRPr sz="1200" b="0" i="1" u="none" strike="noStrike" cap="none">
                <a:solidFill>
                  <a:schemeClr val="accent3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8pPr>
            <a:lvl9pPr marL="0" lvl="8" indent="0" algn="r">
              <a:spcBef>
                <a:spcPts val="0"/>
              </a:spcBef>
              <a:buNone/>
              <a:defRPr sz="1200" b="0" i="1" u="none" strike="noStrike" cap="none">
                <a:solidFill>
                  <a:schemeClr val="accent3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ACF3E60-16B9-F27A-3422-21E2FA9797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0969" y="2104473"/>
            <a:ext cx="5019261" cy="1324527"/>
          </a:xfrm>
        </p:spPr>
        <p:txBody>
          <a:bodyPr/>
          <a:lstStyle>
            <a:lvl1pPr>
              <a:defRPr b="0" i="0">
                <a:latin typeface="Lato Light" panose="020F0302020204030203" pitchFamily="34" charset="77"/>
              </a:defRPr>
            </a:lvl1pPr>
          </a:lstStyle>
          <a:p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9830490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- geography" preserve="1" userDrawn="1">
  <p:cSld name="Section - ocea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0" i="1" u="none" strike="noStrike" cap="none">
                <a:solidFill>
                  <a:schemeClr val="accent3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1pPr>
            <a:lvl2pPr marL="0" lvl="1" indent="0" algn="r">
              <a:spcBef>
                <a:spcPts val="0"/>
              </a:spcBef>
              <a:buNone/>
              <a:defRPr sz="1200" b="0" i="1" u="none" strike="noStrike" cap="none">
                <a:solidFill>
                  <a:schemeClr val="accent3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2pPr>
            <a:lvl3pPr marL="0" lvl="2" indent="0" algn="r">
              <a:spcBef>
                <a:spcPts val="0"/>
              </a:spcBef>
              <a:buNone/>
              <a:defRPr sz="1200" b="0" i="1" u="none" strike="noStrike" cap="none">
                <a:solidFill>
                  <a:schemeClr val="accent3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3pPr>
            <a:lvl4pPr marL="0" lvl="3" indent="0" algn="r">
              <a:spcBef>
                <a:spcPts val="0"/>
              </a:spcBef>
              <a:buNone/>
              <a:defRPr sz="1200" b="0" i="1" u="none" strike="noStrike" cap="none">
                <a:solidFill>
                  <a:schemeClr val="accent3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4pPr>
            <a:lvl5pPr marL="0" lvl="4" indent="0" algn="r">
              <a:spcBef>
                <a:spcPts val="0"/>
              </a:spcBef>
              <a:buNone/>
              <a:defRPr sz="1200" b="0" i="1" u="none" strike="noStrike" cap="none">
                <a:solidFill>
                  <a:schemeClr val="accent3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5pPr>
            <a:lvl6pPr marL="0" lvl="5" indent="0" algn="r">
              <a:spcBef>
                <a:spcPts val="0"/>
              </a:spcBef>
              <a:buNone/>
              <a:defRPr sz="1200" b="0" i="1" u="none" strike="noStrike" cap="none">
                <a:solidFill>
                  <a:schemeClr val="accent3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6pPr>
            <a:lvl7pPr marL="0" lvl="6" indent="0" algn="r">
              <a:spcBef>
                <a:spcPts val="0"/>
              </a:spcBef>
              <a:buNone/>
              <a:defRPr sz="1200" b="0" i="1" u="none" strike="noStrike" cap="none">
                <a:solidFill>
                  <a:schemeClr val="accent3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7pPr>
            <a:lvl8pPr marL="0" lvl="7" indent="0" algn="r">
              <a:spcBef>
                <a:spcPts val="0"/>
              </a:spcBef>
              <a:buNone/>
              <a:defRPr sz="1200" b="0" i="1" u="none" strike="noStrike" cap="none">
                <a:solidFill>
                  <a:schemeClr val="accent3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8pPr>
            <a:lvl9pPr marL="0" lvl="8" indent="0" algn="r">
              <a:spcBef>
                <a:spcPts val="0"/>
              </a:spcBef>
              <a:buNone/>
              <a:defRPr sz="1200" b="0" i="1" u="none" strike="noStrike" cap="none">
                <a:solidFill>
                  <a:schemeClr val="accent3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" name="Title 4">
            <a:extLst>
              <a:ext uri="{FF2B5EF4-FFF2-40B4-BE49-F238E27FC236}">
                <a16:creationId xmlns:a16="http://schemas.microsoft.com/office/drawing/2014/main" id="{E8C80F09-76A3-8BFE-598A-C60887B08F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0969" y="2104473"/>
            <a:ext cx="5019261" cy="1324527"/>
          </a:xfrm>
        </p:spPr>
        <p:txBody>
          <a:bodyPr/>
          <a:lstStyle>
            <a:lvl1pPr>
              <a:defRPr b="0" i="0">
                <a:latin typeface="Lato Light" panose="020F0302020204030203" pitchFamily="34" charset="77"/>
              </a:defRPr>
            </a:lvl1pPr>
          </a:lstStyle>
          <a:p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1524056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- geography" preserve="1" userDrawn="1">
  <p:cSld name="Section - citie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0" i="1" u="none" strike="noStrike" cap="none">
                <a:solidFill>
                  <a:schemeClr val="accent3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1pPr>
            <a:lvl2pPr marL="0" lvl="1" indent="0" algn="r">
              <a:spcBef>
                <a:spcPts val="0"/>
              </a:spcBef>
              <a:buNone/>
              <a:defRPr sz="1200" b="0" i="1" u="none" strike="noStrike" cap="none">
                <a:solidFill>
                  <a:schemeClr val="accent3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2pPr>
            <a:lvl3pPr marL="0" lvl="2" indent="0" algn="r">
              <a:spcBef>
                <a:spcPts val="0"/>
              </a:spcBef>
              <a:buNone/>
              <a:defRPr sz="1200" b="0" i="1" u="none" strike="noStrike" cap="none">
                <a:solidFill>
                  <a:schemeClr val="accent3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3pPr>
            <a:lvl4pPr marL="0" lvl="3" indent="0" algn="r">
              <a:spcBef>
                <a:spcPts val="0"/>
              </a:spcBef>
              <a:buNone/>
              <a:defRPr sz="1200" b="0" i="1" u="none" strike="noStrike" cap="none">
                <a:solidFill>
                  <a:schemeClr val="accent3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4pPr>
            <a:lvl5pPr marL="0" lvl="4" indent="0" algn="r">
              <a:spcBef>
                <a:spcPts val="0"/>
              </a:spcBef>
              <a:buNone/>
              <a:defRPr sz="1200" b="0" i="1" u="none" strike="noStrike" cap="none">
                <a:solidFill>
                  <a:schemeClr val="accent3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5pPr>
            <a:lvl6pPr marL="0" lvl="5" indent="0" algn="r">
              <a:spcBef>
                <a:spcPts val="0"/>
              </a:spcBef>
              <a:buNone/>
              <a:defRPr sz="1200" b="0" i="1" u="none" strike="noStrike" cap="none">
                <a:solidFill>
                  <a:schemeClr val="accent3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6pPr>
            <a:lvl7pPr marL="0" lvl="6" indent="0" algn="r">
              <a:spcBef>
                <a:spcPts val="0"/>
              </a:spcBef>
              <a:buNone/>
              <a:defRPr sz="1200" b="0" i="1" u="none" strike="noStrike" cap="none">
                <a:solidFill>
                  <a:schemeClr val="accent3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7pPr>
            <a:lvl8pPr marL="0" lvl="7" indent="0" algn="r">
              <a:spcBef>
                <a:spcPts val="0"/>
              </a:spcBef>
              <a:buNone/>
              <a:defRPr sz="1200" b="0" i="1" u="none" strike="noStrike" cap="none">
                <a:solidFill>
                  <a:schemeClr val="accent3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8pPr>
            <a:lvl9pPr marL="0" lvl="8" indent="0" algn="r">
              <a:spcBef>
                <a:spcPts val="0"/>
              </a:spcBef>
              <a:buNone/>
              <a:defRPr sz="1200" b="0" i="1" u="none" strike="noStrike" cap="none">
                <a:solidFill>
                  <a:schemeClr val="accent3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" name="Title 4">
            <a:extLst>
              <a:ext uri="{FF2B5EF4-FFF2-40B4-BE49-F238E27FC236}">
                <a16:creationId xmlns:a16="http://schemas.microsoft.com/office/drawing/2014/main" id="{4C0ABCF7-BAA6-DEDE-733A-3BC51BECDA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0969" y="2104473"/>
            <a:ext cx="5019261" cy="1324527"/>
          </a:xfrm>
        </p:spPr>
        <p:txBody>
          <a:bodyPr/>
          <a:lstStyle>
            <a:lvl1pPr>
              <a:defRPr b="0" i="0">
                <a:latin typeface="Lato Light" panose="020F0302020204030203" pitchFamily="34" charset="77"/>
              </a:defRPr>
            </a:lvl1pPr>
          </a:lstStyle>
          <a:p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31950446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Small graph with notes">
  <p:cSld name="1_Small graph with notes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b="0" i="0">
                <a:latin typeface="Lato Light" panose="020F0302020204030203" pitchFamily="34" charset="77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8" name="Google Shape;98;p24"/>
          <p:cNvSpPr txBox="1">
            <a:spLocks noGrp="1"/>
          </p:cNvSpPr>
          <p:nvPr>
            <p:ph type="body" idx="1"/>
          </p:nvPr>
        </p:nvSpPr>
        <p:spPr>
          <a:xfrm>
            <a:off x="838200" y="3162300"/>
            <a:ext cx="6438900" cy="3079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2400"/>
              <a:buChar char="•"/>
              <a:defRPr sz="24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55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6"/>
              </a:buClr>
              <a:buSzPts val="2000"/>
              <a:buChar char="•"/>
              <a:defRPr sz="20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 sz="18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30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•"/>
              <a:defRPr sz="16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30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•"/>
              <a:defRPr sz="16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99" name="Google Shape;99;p24"/>
          <p:cNvSpPr>
            <a:spLocks noGrp="1"/>
          </p:cNvSpPr>
          <p:nvPr>
            <p:ph type="pic" idx="2"/>
          </p:nvPr>
        </p:nvSpPr>
        <p:spPr>
          <a:xfrm>
            <a:off x="7680324" y="3162300"/>
            <a:ext cx="3671888" cy="3079750"/>
          </a:xfrm>
          <a:prstGeom prst="rect">
            <a:avLst/>
          </a:prstGeom>
          <a:noFill/>
          <a:ln>
            <a:noFill/>
          </a:ln>
        </p:spPr>
      </p:sp>
      <p:sp>
        <p:nvSpPr>
          <p:cNvPr id="100" name="Google Shape;100;p24"/>
          <p:cNvSpPr txBox="1">
            <a:spLocks noGrp="1"/>
          </p:cNvSpPr>
          <p:nvPr>
            <p:ph type="body" idx="3"/>
          </p:nvPr>
        </p:nvSpPr>
        <p:spPr>
          <a:xfrm>
            <a:off x="838993" y="1866900"/>
            <a:ext cx="10514013" cy="113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2800"/>
              <a:buChar char="•"/>
              <a:defRPr sz="2800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2400"/>
              <a:buChar char="•"/>
              <a:defRPr sz="2400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2000"/>
              <a:buChar char="•"/>
              <a:defRPr sz="2000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2000"/>
              <a:buChar char="•"/>
              <a:defRPr sz="2000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1" name="Google Shape;101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0" i="1" u="none" strike="noStrike" cap="none">
                <a:solidFill>
                  <a:schemeClr val="accent3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1pPr>
            <a:lvl2pPr marL="0" lvl="1" indent="0" algn="r">
              <a:spcBef>
                <a:spcPts val="0"/>
              </a:spcBef>
              <a:buNone/>
              <a:defRPr sz="1200" b="0" i="1" u="none" strike="noStrike" cap="none">
                <a:solidFill>
                  <a:schemeClr val="accent3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2pPr>
            <a:lvl3pPr marL="0" lvl="2" indent="0" algn="r">
              <a:spcBef>
                <a:spcPts val="0"/>
              </a:spcBef>
              <a:buNone/>
              <a:defRPr sz="1200" b="0" i="1" u="none" strike="noStrike" cap="none">
                <a:solidFill>
                  <a:schemeClr val="accent3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3pPr>
            <a:lvl4pPr marL="0" lvl="3" indent="0" algn="r">
              <a:spcBef>
                <a:spcPts val="0"/>
              </a:spcBef>
              <a:buNone/>
              <a:defRPr sz="1200" b="0" i="1" u="none" strike="noStrike" cap="none">
                <a:solidFill>
                  <a:schemeClr val="accent3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4pPr>
            <a:lvl5pPr marL="0" lvl="4" indent="0" algn="r">
              <a:spcBef>
                <a:spcPts val="0"/>
              </a:spcBef>
              <a:buNone/>
              <a:defRPr sz="1200" b="0" i="1" u="none" strike="noStrike" cap="none">
                <a:solidFill>
                  <a:schemeClr val="accent3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5pPr>
            <a:lvl6pPr marL="0" lvl="5" indent="0" algn="r">
              <a:spcBef>
                <a:spcPts val="0"/>
              </a:spcBef>
              <a:buNone/>
              <a:defRPr sz="1200" b="0" i="1" u="none" strike="noStrike" cap="none">
                <a:solidFill>
                  <a:schemeClr val="accent3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6pPr>
            <a:lvl7pPr marL="0" lvl="6" indent="0" algn="r">
              <a:spcBef>
                <a:spcPts val="0"/>
              </a:spcBef>
              <a:buNone/>
              <a:defRPr sz="1200" b="0" i="1" u="none" strike="noStrike" cap="none">
                <a:solidFill>
                  <a:schemeClr val="accent3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7pPr>
            <a:lvl8pPr marL="0" lvl="7" indent="0" algn="r">
              <a:spcBef>
                <a:spcPts val="0"/>
              </a:spcBef>
              <a:buNone/>
              <a:defRPr sz="1200" b="0" i="1" u="none" strike="noStrike" cap="none">
                <a:solidFill>
                  <a:schemeClr val="accent3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8pPr>
            <a:lvl9pPr marL="0" lvl="8" indent="0" algn="r">
              <a:spcBef>
                <a:spcPts val="0"/>
              </a:spcBef>
              <a:buNone/>
              <a:defRPr sz="1200" b="0" i="1" u="none" strike="noStrike" cap="none">
                <a:solidFill>
                  <a:schemeClr val="accent3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0F537B-85F0-AC49-9B85-BE7614E292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Brandon Grotesque Regular" panose="020B0503020203060202" pitchFamily="34" charset="77"/>
              </a:defRPr>
            </a:lvl1pPr>
          </a:lstStyle>
          <a:p>
            <a:r>
              <a:rPr lang="en-GB" dirty="0"/>
              <a:t>Click to edit Master title style</a:t>
            </a:r>
            <a:endParaRPr lang="en-D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0A89F1-BB4A-734E-BB13-E8E4915140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DE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276C6D-B84E-4A49-BD00-49A8935E95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719C2-5F38-604E-B5E8-0AC29DAB6D3A}" type="datetimeFigureOut">
              <a:rPr lang="en-DE" smtClean="0"/>
              <a:t>11/14/25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AB1CDE-3D90-BD47-87F2-6E1C796A1E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FB6B04-5BEF-3743-B442-AD38E546EC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88A42-7E7B-6946-A04D-2208E149FF0D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4447804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tandard" type="obj">
  <p:cSld name="Standard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586D"/>
              </a:buClr>
              <a:buSzPts val="4000"/>
              <a:buFont typeface="Lato Hairline"/>
              <a:buNone/>
              <a:defRPr b="0" i="0">
                <a:solidFill>
                  <a:srgbClr val="15586D"/>
                </a:solidFill>
                <a:latin typeface="Lato Light" panose="020F0302020204030203" pitchFamily="34" charset="77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3" name="Google Shape;23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2400"/>
              <a:buChar char="•"/>
              <a:defRPr sz="24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55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6"/>
              </a:buClr>
              <a:buSzPts val="2000"/>
              <a:buChar char="•"/>
              <a:defRPr sz="20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 sz="18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30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•"/>
              <a:defRPr sz="16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30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•"/>
              <a:defRPr sz="16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0" i="1" u="none" strike="noStrike" cap="none">
                <a:solidFill>
                  <a:schemeClr val="accent3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1pPr>
            <a:lvl2pPr marL="0" lvl="1" indent="0" algn="r">
              <a:spcBef>
                <a:spcPts val="0"/>
              </a:spcBef>
              <a:buNone/>
              <a:defRPr sz="1200" b="0" i="1" u="none" strike="noStrike" cap="none">
                <a:solidFill>
                  <a:schemeClr val="accent3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2pPr>
            <a:lvl3pPr marL="0" lvl="2" indent="0" algn="r">
              <a:spcBef>
                <a:spcPts val="0"/>
              </a:spcBef>
              <a:buNone/>
              <a:defRPr sz="1200" b="0" i="1" u="none" strike="noStrike" cap="none">
                <a:solidFill>
                  <a:schemeClr val="accent3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3pPr>
            <a:lvl4pPr marL="0" lvl="3" indent="0" algn="r">
              <a:spcBef>
                <a:spcPts val="0"/>
              </a:spcBef>
              <a:buNone/>
              <a:defRPr sz="1200" b="0" i="1" u="none" strike="noStrike" cap="none">
                <a:solidFill>
                  <a:schemeClr val="accent3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4pPr>
            <a:lvl5pPr marL="0" lvl="4" indent="0" algn="r">
              <a:spcBef>
                <a:spcPts val="0"/>
              </a:spcBef>
              <a:buNone/>
              <a:defRPr sz="1200" b="0" i="1" u="none" strike="noStrike" cap="none">
                <a:solidFill>
                  <a:schemeClr val="accent3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5pPr>
            <a:lvl6pPr marL="0" lvl="5" indent="0" algn="r">
              <a:spcBef>
                <a:spcPts val="0"/>
              </a:spcBef>
              <a:buNone/>
              <a:defRPr sz="1200" b="0" i="1" u="none" strike="noStrike" cap="none">
                <a:solidFill>
                  <a:schemeClr val="accent3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6pPr>
            <a:lvl7pPr marL="0" lvl="6" indent="0" algn="r">
              <a:spcBef>
                <a:spcPts val="0"/>
              </a:spcBef>
              <a:buNone/>
              <a:defRPr sz="1200" b="0" i="1" u="none" strike="noStrike" cap="none">
                <a:solidFill>
                  <a:schemeClr val="accent3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7pPr>
            <a:lvl8pPr marL="0" lvl="7" indent="0" algn="r">
              <a:spcBef>
                <a:spcPts val="0"/>
              </a:spcBef>
              <a:buNone/>
              <a:defRPr sz="1200" b="0" i="1" u="none" strike="noStrike" cap="none">
                <a:solidFill>
                  <a:schemeClr val="accent3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8pPr>
            <a:lvl9pPr marL="0" lvl="8" indent="0" algn="r">
              <a:spcBef>
                <a:spcPts val="0"/>
              </a:spcBef>
              <a:buNone/>
              <a:defRPr sz="1200" b="0" i="1" u="none" strike="noStrike" cap="none">
                <a:solidFill>
                  <a:schemeClr val="accent3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194747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ue background">
  <p:cSld name="Blue background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Lato Hairline"/>
              <a:buNone/>
              <a:defRPr b="0" i="0">
                <a:solidFill>
                  <a:schemeClr val="lt1"/>
                </a:solidFill>
                <a:latin typeface="Lato Light" panose="020F0302020204030203" pitchFamily="34" charset="77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1" name="Google Shape;61;p1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 sz="24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55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sz="1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30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sz="16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30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sz="16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0" i="1" u="none" strike="noStrike" cap="none">
                <a:solidFill>
                  <a:schemeClr val="lt1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1pPr>
            <a:lvl2pPr marL="0" lvl="1" indent="0" algn="r">
              <a:spcBef>
                <a:spcPts val="0"/>
              </a:spcBef>
              <a:buNone/>
              <a:defRPr sz="1200" b="0" i="1" u="none" strike="noStrike" cap="none">
                <a:solidFill>
                  <a:schemeClr val="lt1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2pPr>
            <a:lvl3pPr marL="0" lvl="2" indent="0" algn="r">
              <a:spcBef>
                <a:spcPts val="0"/>
              </a:spcBef>
              <a:buNone/>
              <a:defRPr sz="1200" b="0" i="1" u="none" strike="noStrike" cap="none">
                <a:solidFill>
                  <a:schemeClr val="lt1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3pPr>
            <a:lvl4pPr marL="0" lvl="3" indent="0" algn="r">
              <a:spcBef>
                <a:spcPts val="0"/>
              </a:spcBef>
              <a:buNone/>
              <a:defRPr sz="1200" b="0" i="1" u="none" strike="noStrike" cap="none">
                <a:solidFill>
                  <a:schemeClr val="lt1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4pPr>
            <a:lvl5pPr marL="0" lvl="4" indent="0" algn="r">
              <a:spcBef>
                <a:spcPts val="0"/>
              </a:spcBef>
              <a:buNone/>
              <a:defRPr sz="1200" b="0" i="1" u="none" strike="noStrike" cap="none">
                <a:solidFill>
                  <a:schemeClr val="lt1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5pPr>
            <a:lvl6pPr marL="0" lvl="5" indent="0" algn="r">
              <a:spcBef>
                <a:spcPts val="0"/>
              </a:spcBef>
              <a:buNone/>
              <a:defRPr sz="1200" b="0" i="1" u="none" strike="noStrike" cap="none">
                <a:solidFill>
                  <a:schemeClr val="lt1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6pPr>
            <a:lvl7pPr marL="0" lvl="6" indent="0" algn="r">
              <a:spcBef>
                <a:spcPts val="0"/>
              </a:spcBef>
              <a:buNone/>
              <a:defRPr sz="1200" b="0" i="1" u="none" strike="noStrike" cap="none">
                <a:solidFill>
                  <a:schemeClr val="lt1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7pPr>
            <a:lvl8pPr marL="0" lvl="7" indent="0" algn="r">
              <a:spcBef>
                <a:spcPts val="0"/>
              </a:spcBef>
              <a:buNone/>
              <a:defRPr sz="1200" b="0" i="1" u="none" strike="noStrike" cap="none">
                <a:solidFill>
                  <a:schemeClr val="lt1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8pPr>
            <a:lvl9pPr marL="0" lvl="8" indent="0" algn="r">
              <a:spcBef>
                <a:spcPts val="0"/>
              </a:spcBef>
              <a:buNone/>
              <a:defRPr sz="1200" b="0" i="1" u="none" strike="noStrike" cap="none">
                <a:solidFill>
                  <a:schemeClr val="lt1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260341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Lato Hairline"/>
              <a:buNone/>
              <a:defRPr sz="4000" b="0" i="0" u="none" strike="noStrike" cap="none">
                <a:solidFill>
                  <a:schemeClr val="dk2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sp>
        <p:nvSpPr>
          <p:cNvPr id="11" name="Google Shape;11;p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55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accent6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accent6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2pPr>
            <a:lvl3pPr marL="1371600" marR="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accent6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accent6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accent6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2" name="Google Shape;12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1" u="none" strike="noStrike" cap="none">
                <a:solidFill>
                  <a:schemeClr val="accent3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1" u="none" strike="noStrike" cap="none">
                <a:solidFill>
                  <a:schemeClr val="accent3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1" u="none" strike="noStrike" cap="none">
                <a:solidFill>
                  <a:schemeClr val="accent3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1" u="none" strike="noStrike" cap="none">
                <a:solidFill>
                  <a:schemeClr val="accent3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1" u="none" strike="noStrike" cap="none">
                <a:solidFill>
                  <a:schemeClr val="accent3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1" u="none" strike="noStrike" cap="none">
                <a:solidFill>
                  <a:schemeClr val="accent3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1" u="none" strike="noStrike" cap="none">
                <a:solidFill>
                  <a:schemeClr val="accent3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1" u="none" strike="noStrike" cap="none">
                <a:solidFill>
                  <a:schemeClr val="accent3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1" u="none" strike="noStrike" cap="none">
                <a:solidFill>
                  <a:schemeClr val="accent3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3" name="Google Shape;13;p7"/>
          <p:cNvPicPr preferRelativeResize="0"/>
          <p:nvPr/>
        </p:nvPicPr>
        <p:blipFill rotWithShape="1">
          <a:blip r:embed="rId1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19252" y="545162"/>
            <a:ext cx="1723132" cy="439127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8" r:id="rId2"/>
    <p:sldLayoutId id="2147483669" r:id="rId3"/>
    <p:sldLayoutId id="2147483668" r:id="rId4"/>
    <p:sldLayoutId id="2147483666" r:id="rId5"/>
    <p:sldLayoutId id="2147483665" r:id="rId6"/>
    <p:sldLayoutId id="2147483673" r:id="rId7"/>
    <p:sldLayoutId id="2147483684" r:id="rId8"/>
    <p:sldLayoutId id="2147483692" r:id="rId9"/>
    <p:sldLayoutId id="2147483693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Lato Light" panose="020F0302020204030203" pitchFamily="34" charset="77"/>
          <a:ea typeface="Lato Light" panose="020F0302020204030203" pitchFamily="34" charset="77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Lato Light" panose="020F0302020204030203" pitchFamily="34" charset="77"/>
          <a:ea typeface="Lato Light" panose="020F0302020204030203" pitchFamily="34" charset="77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ature.com/articles/s43247-025-02299-w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38/s41467-024-49863-0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Lato Hairline"/>
              <a:buNone/>
            </a:pPr>
            <a:r>
              <a:rPr lang="en-GB" b="1" dirty="0"/>
              <a:t>New Highest Possible Ambition Pathways</a:t>
            </a:r>
            <a:br>
              <a:rPr lang="en-GB" b="1" dirty="0"/>
            </a:br>
            <a:br>
              <a:rPr lang="en-GB" b="1" dirty="0"/>
            </a:br>
            <a:r>
              <a:rPr lang="en-GB" sz="2700" b="1" dirty="0"/>
              <a:t>Bill Hare</a:t>
            </a:r>
            <a:br>
              <a:rPr lang="en-GB" sz="3600" b="1" dirty="0"/>
            </a:br>
            <a:br>
              <a:rPr lang="en-GB" sz="3600" b="1" dirty="0"/>
            </a:br>
            <a:r>
              <a:rPr lang="en-GB" sz="3600" b="1" dirty="0"/>
              <a:t>Climate Analytics</a:t>
            </a:r>
            <a:endParaRPr sz="3600" dirty="0"/>
          </a:p>
        </p:txBody>
      </p:sp>
      <p:sp>
        <p:nvSpPr>
          <p:cNvPr id="108" name="Google Shape;108;p1"/>
          <p:cNvSpPr txBox="1">
            <a:spLocks noGrp="1"/>
          </p:cNvSpPr>
          <p:nvPr>
            <p:ph type="body" idx="2"/>
          </p:nvPr>
        </p:nvSpPr>
        <p:spPr>
          <a:xfrm>
            <a:off x="4919990" y="5924557"/>
            <a:ext cx="2562225" cy="282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r>
              <a:rPr lang="en-GB" dirty="0"/>
              <a:t>14 November 2025</a:t>
            </a:r>
            <a:endParaRPr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ADAFF5-C395-9B0D-184E-985FDF3538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0EFFA4-FB1E-B7E6-792A-6314B8D39B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0610" y="216269"/>
            <a:ext cx="9457518" cy="1888978"/>
          </a:xfrm>
        </p:spPr>
        <p:txBody>
          <a:bodyPr>
            <a:normAutofit/>
          </a:bodyPr>
          <a:lstStyle/>
          <a:p>
            <a:r>
              <a:rPr lang="en-US" dirty="0"/>
              <a:t>What does a Paris aligned global warming pathway look like </a:t>
            </a:r>
          </a:p>
        </p:txBody>
      </p: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4229576B-4C56-A3B6-E00C-63F6AE96A29D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2"/>
          <a:srcRect t="9153" b="9153"/>
          <a:stretch>
            <a:fillRect/>
          </a:stretch>
        </p:blipFill>
        <p:spPr>
          <a:xfrm>
            <a:off x="2961090" y="2424931"/>
            <a:ext cx="5573312" cy="307592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A8D6916-C8A4-F2C3-C7A6-1D9B82B2BB2A}"/>
              </a:ext>
            </a:extLst>
          </p:cNvPr>
          <p:cNvSpPr txBox="1"/>
          <p:nvPr/>
        </p:nvSpPr>
        <p:spPr>
          <a:xfrm>
            <a:off x="259347" y="2424931"/>
            <a:ext cx="2848047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6"/>
                </a:solidFill>
                <a:latin typeface="Lato" panose="020F0502020204030203" pitchFamily="34" charset="77"/>
              </a:rPr>
              <a:t>Peak warming &lt;1.6</a:t>
            </a:r>
            <a:r>
              <a:rPr lang="en-US" sz="1800" baseline="30000" dirty="0">
                <a:solidFill>
                  <a:schemeClr val="accent6"/>
                </a:solidFill>
                <a:latin typeface="Lato" panose="020F0502020204030203" pitchFamily="34" charset="77"/>
              </a:rPr>
              <a:t>o</a:t>
            </a:r>
            <a:r>
              <a:rPr lang="en-US" sz="1800" dirty="0">
                <a:solidFill>
                  <a:schemeClr val="accent6"/>
                </a:solidFill>
                <a:latin typeface="Lato" panose="020F0502020204030203" pitchFamily="34" charset="77"/>
              </a:rPr>
              <a:t>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accent6"/>
              </a:solidFill>
              <a:latin typeface="Lato" panose="020F0502020204030203" pitchFamily="34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6"/>
                </a:solidFill>
                <a:latin typeface="Lato" panose="020F0502020204030203" pitchFamily="34" charset="77"/>
              </a:rPr>
              <a:t>Net zero GHGs by 2070s</a:t>
            </a:r>
          </a:p>
          <a:p>
            <a:endParaRPr lang="en-US" sz="1800" dirty="0">
              <a:solidFill>
                <a:schemeClr val="accent6"/>
              </a:solidFill>
              <a:latin typeface="Lato" panose="020F0502020204030203" pitchFamily="34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6"/>
                </a:solidFill>
                <a:latin typeface="Lato" panose="020F0502020204030203" pitchFamily="34" charset="77"/>
              </a:rPr>
              <a:t>Warming well below 1.5</a:t>
            </a:r>
            <a:r>
              <a:rPr lang="en-US" sz="1800" baseline="30000" dirty="0">
                <a:solidFill>
                  <a:schemeClr val="accent6"/>
                </a:solidFill>
                <a:latin typeface="Lato" panose="020F0502020204030203" pitchFamily="34" charset="77"/>
              </a:rPr>
              <a:t>o</a:t>
            </a:r>
            <a:r>
              <a:rPr lang="en-US" sz="1800" dirty="0">
                <a:solidFill>
                  <a:schemeClr val="accent6"/>
                </a:solidFill>
                <a:latin typeface="Lato" panose="020F0502020204030203" pitchFamily="34" charset="77"/>
              </a:rPr>
              <a:t>C by 2100 (~1.2-1.3</a:t>
            </a:r>
            <a:r>
              <a:rPr lang="en-US" sz="1800" baseline="30000" dirty="0">
                <a:solidFill>
                  <a:schemeClr val="accent6"/>
                </a:solidFill>
                <a:latin typeface="Lato" panose="020F0502020204030203" pitchFamily="34" charset="77"/>
              </a:rPr>
              <a:t>o</a:t>
            </a:r>
            <a:r>
              <a:rPr lang="en-US" sz="1800" dirty="0">
                <a:solidFill>
                  <a:schemeClr val="accent6"/>
                </a:solidFill>
                <a:latin typeface="Lato" panose="020F0502020204030203" pitchFamily="34" charset="77"/>
              </a:rPr>
              <a:t>C)</a:t>
            </a:r>
          </a:p>
          <a:p>
            <a:endParaRPr lang="en-US" sz="1800" dirty="0">
              <a:solidFill>
                <a:schemeClr val="accent6"/>
              </a:solidFill>
              <a:latin typeface="Lato" panose="020F0502020204030203" pitchFamily="34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6"/>
                </a:solidFill>
                <a:latin typeface="Lato" panose="020F0502020204030203" pitchFamily="34" charset="77"/>
              </a:rPr>
              <a:t>Oriented around </a:t>
            </a:r>
            <a:r>
              <a:rPr lang="en-AU" sz="1800" dirty="0">
                <a:solidFill>
                  <a:schemeClr val="accent6"/>
                </a:solidFill>
                <a:latin typeface="Lato" panose="020F0502020204030203" pitchFamily="34" charset="77"/>
              </a:rPr>
              <a:t>SSP1‑1.9</a:t>
            </a:r>
          </a:p>
          <a:p>
            <a:endParaRPr lang="en-US" sz="1800" dirty="0">
              <a:solidFill>
                <a:schemeClr val="accent6"/>
              </a:solidFill>
              <a:latin typeface="Lato" panose="020F0502020204030203" pitchFamily="34" charset="77"/>
            </a:endParaRPr>
          </a:p>
          <a:p>
            <a:r>
              <a:rPr lang="en-AU" sz="1800" dirty="0">
                <a:solidFill>
                  <a:schemeClr val="accent6"/>
                </a:solidFill>
                <a:latin typeface="Lato" panose="020F0502020204030203" pitchFamily="34" charset="77"/>
              </a:rPr>
              <a:t>The combination of Article 2.1 and 4.1 was designed to achieve this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73A028E-D9F3-8BCC-EEA9-915996FFD2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22312" y="3156451"/>
            <a:ext cx="3110341" cy="254203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6D01962-9249-7E2E-D9E5-3E8D7CC56F05}"/>
              </a:ext>
            </a:extLst>
          </p:cNvPr>
          <p:cNvSpPr txBox="1"/>
          <p:nvPr/>
        </p:nvSpPr>
        <p:spPr>
          <a:xfrm>
            <a:off x="8884653" y="5841251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dirty="0">
                <a:solidFill>
                  <a:srgbClr val="151D36"/>
                </a:solidFill>
                <a:effectLst/>
                <a:latin typeface="Helvetica" pitchFamily="2" charset="0"/>
              </a:rPr>
              <a:t>Blue line is </a:t>
            </a:r>
            <a:r>
              <a:rPr lang="en-AU" dirty="0"/>
              <a:t>SSP1‑1.9 </a:t>
            </a:r>
            <a:r>
              <a:rPr lang="en-AU" dirty="0">
                <a:solidFill>
                  <a:srgbClr val="151D36"/>
                </a:solidFill>
                <a:effectLst/>
                <a:latin typeface="Helvetica" pitchFamily="2" charset="0"/>
              </a:rPr>
              <a:t> extended to 2300</a:t>
            </a:r>
          </a:p>
          <a:p>
            <a:pPr>
              <a:buNone/>
            </a:pPr>
            <a:r>
              <a:rPr lang="en-AU" dirty="0">
                <a:solidFill>
                  <a:srgbClr val="151D36"/>
                </a:solidFill>
                <a:effectLst/>
                <a:latin typeface="Helvetica" pitchFamily="2" charset="0"/>
              </a:rPr>
              <a:t>From </a:t>
            </a:r>
            <a:r>
              <a:rPr lang="en-AU" dirty="0">
                <a:solidFill>
                  <a:srgbClr val="151D36"/>
                </a:solidFill>
                <a:latin typeface="Helvetica" pitchFamily="2" charset="0"/>
              </a:rPr>
              <a:t>IPCC AR6 WGI </a:t>
            </a:r>
            <a:r>
              <a:rPr lang="en-AU" dirty="0">
                <a:solidFill>
                  <a:srgbClr val="151D36"/>
                </a:solidFill>
                <a:effectLst/>
                <a:latin typeface="Helvetica" pitchFamily="2" charset="0"/>
              </a:rPr>
              <a:t>Figure 4.40 </a:t>
            </a:r>
          </a:p>
        </p:txBody>
      </p:sp>
    </p:spTree>
    <p:extLst>
      <p:ext uri="{BB962C8B-B14F-4D97-AF65-F5344CB8AC3E}">
        <p14:creationId xmlns:p14="http://schemas.microsoft.com/office/powerpoint/2010/main" val="2575339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E7541E-4259-9A4E-FB51-3B4A142782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0C988A-E3DD-CC26-69EA-557DB1C913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0062"/>
            <a:ext cx="9659587" cy="1325563"/>
          </a:xfrm>
        </p:spPr>
        <p:txBody>
          <a:bodyPr>
            <a:normAutofit fontScale="90000"/>
          </a:bodyPr>
          <a:lstStyle/>
          <a:p>
            <a:r>
              <a:rPr lang="en-GB" dirty="0"/>
              <a:t>Sustained 1.5</a:t>
            </a:r>
            <a:r>
              <a:rPr lang="en-GB" baseline="30000" dirty="0"/>
              <a:t>o</a:t>
            </a:r>
            <a:r>
              <a:rPr lang="en-GB" dirty="0"/>
              <a:t>C warming will likely lock in massive sea level rise from Antarctica and Greenland ice sheets</a:t>
            </a:r>
            <a:br>
              <a:rPr lang="en-GB" dirty="0"/>
            </a:b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AEC6C7-C625-7CB6-E591-A61D51EDFE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2920" y="1825625"/>
            <a:ext cx="4119300" cy="4675876"/>
          </a:xfrm>
        </p:spPr>
        <p:txBody>
          <a:bodyPr>
            <a:normAutofit fontScale="92500"/>
          </a:bodyPr>
          <a:lstStyle/>
          <a:p>
            <a:r>
              <a:rPr lang="en-GB" dirty="0"/>
              <a:t>+1.5°C is too high for </a:t>
            </a:r>
            <a:r>
              <a:rPr lang="en-GB" b="1" dirty="0"/>
              <a:t>ice sheets</a:t>
            </a:r>
          </a:p>
          <a:p>
            <a:r>
              <a:rPr lang="en-GB" dirty="0"/>
              <a:t>Even current warming (~1.3</a:t>
            </a:r>
            <a:r>
              <a:rPr lang="en-GB" baseline="30000" dirty="0"/>
              <a:t>o</a:t>
            </a:r>
            <a:r>
              <a:rPr lang="en-GB" dirty="0"/>
              <a:t>C) if sustained will lead to several meters of SLR over centuries, causing major loss and damage</a:t>
            </a:r>
          </a:p>
          <a:p>
            <a:r>
              <a:rPr lang="en-GB" dirty="0"/>
              <a:t>Global average temperature cooler than present, around +1°C, are needed</a:t>
            </a:r>
          </a:p>
          <a:p>
            <a:endParaRPr lang="en-GB" dirty="0"/>
          </a:p>
        </p:txBody>
      </p:sp>
      <p:pic>
        <p:nvPicPr>
          <p:cNvPr id="1026" name="Picture 2" descr="figure 4">
            <a:extLst>
              <a:ext uri="{FF2B5EF4-FFF2-40B4-BE49-F238E27FC236}">
                <a16:creationId xmlns:a16="http://schemas.microsoft.com/office/drawing/2014/main" id="{D80139B9-8F34-F172-C46E-4D496CD705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8161" y="2150105"/>
            <a:ext cx="7380920" cy="3857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F641D73-4EB5-C763-FB98-7F289C4E9CD8}"/>
              </a:ext>
            </a:extLst>
          </p:cNvPr>
          <p:cNvSpPr txBox="1"/>
          <p:nvPr/>
        </p:nvSpPr>
        <p:spPr>
          <a:xfrm>
            <a:off x="10616029" y="6376396"/>
            <a:ext cx="16059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>
                <a:latin typeface="Lato" panose="020F0502020204030203" pitchFamily="34" charset="77"/>
                <a:hlinkClick r:id="rId3"/>
              </a:rPr>
              <a:t>Stokes et al. (2025)</a:t>
            </a:r>
            <a:endParaRPr lang="en-GB" sz="1000" dirty="0">
              <a:latin typeface="Lato" panose="020F0502020204030203" pitchFamily="34" charset="77"/>
            </a:endParaRPr>
          </a:p>
          <a:p>
            <a:r>
              <a:rPr lang="en-GB" sz="1000" dirty="0">
                <a:latin typeface="Lato" panose="020F0502020204030203" pitchFamily="34" charset="77"/>
              </a:rPr>
              <a:t>Fig.4</a:t>
            </a:r>
          </a:p>
        </p:txBody>
      </p:sp>
    </p:spTree>
    <p:extLst>
      <p:ext uri="{BB962C8B-B14F-4D97-AF65-F5344CB8AC3E}">
        <p14:creationId xmlns:p14="http://schemas.microsoft.com/office/powerpoint/2010/main" val="8300561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EABB55-5057-AA9A-D6C4-5C8596D7FE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00A71E-79ED-6CAD-05E5-7E8ABFE697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808720" cy="1325563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15586D"/>
                </a:solidFill>
                <a:latin typeface="Lato Light"/>
                <a:cs typeface="Lato Light"/>
              </a:rPr>
              <a:t>Tipping point risks increase rapidly above 1.5 °C and are only strictly limited with Net Zero GHGs</a:t>
            </a:r>
          </a:p>
        </p:txBody>
      </p:sp>
      <p:pic>
        <p:nvPicPr>
          <p:cNvPr id="1026" name="Picture 2" descr="Fig. 6">
            <a:extLst>
              <a:ext uri="{FF2B5EF4-FFF2-40B4-BE49-F238E27FC236}">
                <a16:creationId xmlns:a16="http://schemas.microsoft.com/office/drawing/2014/main" id="{AC3BC836-54EB-41F8-4BA4-C5D08D3893B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899365"/>
            <a:ext cx="6012717" cy="3908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75D53B9-092B-4681-B7F4-ACB4C2A57C87}"/>
              </a:ext>
            </a:extLst>
          </p:cNvPr>
          <p:cNvSpPr txBox="1"/>
          <p:nvPr/>
        </p:nvSpPr>
        <p:spPr>
          <a:xfrm>
            <a:off x="6983998" y="1899365"/>
            <a:ext cx="452628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6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Four core tipping elements with planetary-scale impacts on the Earth system</a:t>
            </a:r>
          </a:p>
          <a:p>
            <a:endParaRPr lang="en-US" sz="2000" dirty="0">
              <a:solidFill>
                <a:schemeClr val="accent6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6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Greenland Ice Sheet (GIS)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6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West Antarctic Ice Sheet (WAIS)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6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Atlantic  Meridional Overturning Circulation (AMOC)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6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Amazon Rainforest (AMAZ)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DE5BBB4-5D29-8614-E410-C460A0264C69}"/>
              </a:ext>
            </a:extLst>
          </p:cNvPr>
          <p:cNvSpPr txBox="1"/>
          <p:nvPr/>
        </p:nvSpPr>
        <p:spPr>
          <a:xfrm>
            <a:off x="1127760" y="5807631"/>
            <a:ext cx="1051560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dirty="0" err="1">
                <a:effectLst/>
              </a:rPr>
              <a:t>Möller</a:t>
            </a:r>
            <a:r>
              <a:rPr lang="en-AU" dirty="0">
                <a:effectLst/>
              </a:rPr>
              <a:t>, Tessa, Annika Ernest </a:t>
            </a:r>
            <a:r>
              <a:rPr lang="en-AU" dirty="0" err="1">
                <a:effectLst/>
              </a:rPr>
              <a:t>Högner</a:t>
            </a:r>
            <a:r>
              <a:rPr lang="en-AU" dirty="0">
                <a:effectLst/>
              </a:rPr>
              <a:t>, Carl-Friedrich </a:t>
            </a:r>
            <a:r>
              <a:rPr lang="en-AU" dirty="0" err="1">
                <a:effectLst/>
              </a:rPr>
              <a:t>Schleussner</a:t>
            </a:r>
            <a:r>
              <a:rPr lang="en-AU" dirty="0">
                <a:effectLst/>
              </a:rPr>
              <a:t>, Samuel Bien, Niklas H. </a:t>
            </a:r>
            <a:r>
              <a:rPr lang="en-AU" dirty="0" err="1">
                <a:effectLst/>
              </a:rPr>
              <a:t>Kitzmann</a:t>
            </a:r>
            <a:r>
              <a:rPr lang="en-AU" dirty="0">
                <a:effectLst/>
              </a:rPr>
              <a:t>, Robin D. </a:t>
            </a:r>
            <a:r>
              <a:rPr lang="en-AU" dirty="0" err="1">
                <a:effectLst/>
              </a:rPr>
              <a:t>Lamboll</a:t>
            </a:r>
            <a:r>
              <a:rPr lang="en-AU" dirty="0">
                <a:effectLst/>
              </a:rPr>
              <a:t>, </a:t>
            </a:r>
            <a:r>
              <a:rPr lang="en-AU" dirty="0" err="1">
                <a:effectLst/>
              </a:rPr>
              <a:t>Joeri</a:t>
            </a:r>
            <a:r>
              <a:rPr lang="en-AU" dirty="0">
                <a:effectLst/>
              </a:rPr>
              <a:t> </a:t>
            </a:r>
            <a:r>
              <a:rPr lang="en-AU" dirty="0" err="1">
                <a:effectLst/>
              </a:rPr>
              <a:t>Rogelj</a:t>
            </a:r>
            <a:r>
              <a:rPr lang="en-AU" dirty="0">
                <a:effectLst/>
              </a:rPr>
              <a:t>, Jonathan F. Donges, Johan </a:t>
            </a:r>
            <a:r>
              <a:rPr lang="en-AU" dirty="0" err="1">
                <a:effectLst/>
              </a:rPr>
              <a:t>Rockström</a:t>
            </a:r>
            <a:r>
              <a:rPr lang="en-AU" dirty="0">
                <a:effectLst/>
              </a:rPr>
              <a:t>, and Nico </a:t>
            </a:r>
            <a:r>
              <a:rPr lang="en-AU" dirty="0" err="1">
                <a:effectLst/>
              </a:rPr>
              <a:t>Wunderling</a:t>
            </a:r>
            <a:r>
              <a:rPr lang="en-AU" dirty="0">
                <a:effectLst/>
              </a:rPr>
              <a:t>. 2024. “Achieving Net Zero Greenhouse Gas Emissions Critical to Limit Climate Tipping Risks.” </a:t>
            </a:r>
            <a:r>
              <a:rPr lang="en-AU" i="1" dirty="0">
                <a:effectLst/>
              </a:rPr>
              <a:t>Nature Communications</a:t>
            </a:r>
            <a:r>
              <a:rPr lang="en-AU" dirty="0">
                <a:effectLst/>
              </a:rPr>
              <a:t> 15 (1): 6192. </a:t>
            </a:r>
            <a:r>
              <a:rPr lang="en-AU" dirty="0">
                <a:effectLst/>
                <a:hlinkClick r:id="rId3"/>
              </a:rPr>
              <a:t>https://doi.org/10.1038/s41467-024-49863-0</a:t>
            </a:r>
            <a:r>
              <a:rPr lang="en-AU" dirty="0">
                <a:effectLst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881527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>
          <a:extLst>
            <a:ext uri="{FF2B5EF4-FFF2-40B4-BE49-F238E27FC236}">
              <a16:creationId xmlns:a16="http://schemas.microsoft.com/office/drawing/2014/main" id="{C3650D88-D404-386E-00C6-98F6D143FD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5">
            <a:extLst>
              <a:ext uri="{FF2B5EF4-FFF2-40B4-BE49-F238E27FC236}">
                <a16:creationId xmlns:a16="http://schemas.microsoft.com/office/drawing/2014/main" id="{7BEF6659-7D7C-18FC-A5FF-7913A4AF243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369169" y="2104473"/>
            <a:ext cx="5926360" cy="1324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76200"/>
            <a:r>
              <a:rPr lang="en-GB" b="1" dirty="0">
                <a:solidFill>
                  <a:srgbClr val="15586D"/>
                </a:solidFill>
              </a:rPr>
              <a:t>How to rescue 1.5 </a:t>
            </a:r>
            <a:endParaRPr lang="en-GB" b="1" noProof="0" dirty="0">
              <a:solidFill>
                <a:srgbClr val="15586D"/>
              </a:solidFill>
              <a:latin typeface="Lato Light" panose="020F03020202040302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3975670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A9DD7B-07C3-35E3-0E93-F60149CCF3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CC85645A-65FD-7A6A-A726-A93167BD914D}"/>
              </a:ext>
            </a:extLst>
          </p:cNvPr>
          <p:cNvSpPr txBox="1">
            <a:spLocks/>
          </p:cNvSpPr>
          <p:nvPr/>
        </p:nvSpPr>
        <p:spPr>
          <a:xfrm>
            <a:off x="851037" y="384170"/>
            <a:ext cx="9223406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25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Lato Hairline"/>
              <a:buNone/>
              <a:defRPr sz="4000" b="0" i="0" u="none" strike="noStrike" cap="none">
                <a:solidFill>
                  <a:schemeClr val="lt1"/>
                </a:solidFill>
                <a:latin typeface="Lato Light" panose="020F0302020204030203" pitchFamily="34" charset="77"/>
                <a:ea typeface="Lato Hairline"/>
                <a:cs typeface="Lato Hairline"/>
                <a:sym typeface="Lato Hairli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>
                <a:solidFill>
                  <a:schemeClr val="bg2"/>
                </a:solidFill>
              </a:rPr>
              <a:t>Global emissions start higher, fall faster, catch up with AR6 by the late 2030s, and reach net zero earlier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F02EE61-698F-E3C8-E54D-5A8BA296A669}"/>
              </a:ext>
            </a:extLst>
          </p:cNvPr>
          <p:cNvSpPr txBox="1"/>
          <p:nvPr/>
        </p:nvSpPr>
        <p:spPr>
          <a:xfrm>
            <a:off x="5982515" y="2035058"/>
            <a:ext cx="5556343" cy="26647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38100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597789"/>
              </a:buClr>
              <a:buSzPts val="2400"/>
              <a:buFont typeface="Arial"/>
              <a:buChar char="•"/>
              <a:tabLst/>
              <a:defRPr/>
            </a:pP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597789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Presenting new scenario co-developed by Climate Analytics and PIK, with global action 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597789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starting from 2025</a:t>
            </a:r>
          </a:p>
          <a:p>
            <a:pPr marL="457200" marR="0" lvl="0" indent="-38100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597789"/>
              </a:buClr>
              <a:buSzPts val="2400"/>
              <a:buFont typeface="Arial"/>
              <a:buChar char="•"/>
              <a:tabLst/>
              <a:defRPr/>
            </a:pP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597789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Global emissions are higher until the late ~2030s than in IPCC AR6 C1a pathway (due to delayed start)</a:t>
            </a:r>
          </a:p>
          <a:p>
            <a:pPr marL="457200" marR="0" lvl="0" indent="-38100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597789"/>
              </a:buClr>
              <a:buSzPts val="2400"/>
              <a:buFont typeface="Arial"/>
              <a:buChar char="•"/>
              <a:tabLst/>
              <a:defRPr/>
            </a:pP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597789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Global emissions are reduced more steeply by 2050</a:t>
            </a:r>
          </a:p>
          <a:p>
            <a:pPr marL="457200" marR="0" lvl="0" indent="-38100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597789"/>
              </a:buClr>
              <a:buSzPts val="2400"/>
              <a:buFont typeface="Arial"/>
              <a:buChar char="•"/>
              <a:tabLst/>
              <a:defRPr/>
            </a:pP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597789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Net zero CO</a:t>
            </a:r>
            <a:r>
              <a:rPr kumimoji="0" lang="en-US" sz="1500" b="0" i="0" u="none" strike="noStrike" kern="0" cap="none" spc="0" normalizeH="0" baseline="-25000" noProof="0" dirty="0">
                <a:ln>
                  <a:noFill/>
                </a:ln>
                <a:solidFill>
                  <a:srgbClr val="597789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2</a:t>
            </a:r>
            <a:r>
              <a:rPr kumimoji="0" lang="en-US" sz="1500" b="0" i="0" u="none" strike="noStrike" kern="0" cap="none" spc="0" normalizeH="0" noProof="0" dirty="0">
                <a:ln>
                  <a:noFill/>
                </a:ln>
                <a:solidFill>
                  <a:srgbClr val="597789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 reached in 2045, net zero</a:t>
            </a: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597789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 GHGs reached ~2060, faster than median C1a scenario. This is essential to peak and then drive post-peak temperature decline</a:t>
            </a:r>
          </a:p>
        </p:txBody>
      </p:sp>
      <p:graphicFrame>
        <p:nvGraphicFramePr>
          <p:cNvPr id="21" name="Table 20">
            <a:extLst>
              <a:ext uri="{FF2B5EF4-FFF2-40B4-BE49-F238E27FC236}">
                <a16:creationId xmlns:a16="http://schemas.microsoft.com/office/drawing/2014/main" id="{20ABF247-075C-B3E8-7EAD-47E2343E66B9}"/>
              </a:ext>
            </a:extLst>
          </p:cNvPr>
          <p:cNvGraphicFramePr>
            <a:graphicFrameLocks noGrp="1"/>
          </p:cNvGraphicFramePr>
          <p:nvPr/>
        </p:nvGraphicFramePr>
        <p:xfrm>
          <a:off x="6465914" y="4942368"/>
          <a:ext cx="4589544" cy="173736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529848">
                  <a:extLst>
                    <a:ext uri="{9D8B030D-6E8A-4147-A177-3AD203B41FA5}">
                      <a16:colId xmlns:a16="http://schemas.microsoft.com/office/drawing/2014/main" val="2695785507"/>
                    </a:ext>
                  </a:extLst>
                </a:gridCol>
                <a:gridCol w="1529848">
                  <a:extLst>
                    <a:ext uri="{9D8B030D-6E8A-4147-A177-3AD203B41FA5}">
                      <a16:colId xmlns:a16="http://schemas.microsoft.com/office/drawing/2014/main" val="18145374"/>
                    </a:ext>
                  </a:extLst>
                </a:gridCol>
                <a:gridCol w="1529848">
                  <a:extLst>
                    <a:ext uri="{9D8B030D-6E8A-4147-A177-3AD203B41FA5}">
                      <a16:colId xmlns:a16="http://schemas.microsoft.com/office/drawing/2014/main" val="2082443708"/>
                    </a:ext>
                  </a:extLst>
                </a:gridCol>
              </a:tblGrid>
              <a:tr h="484119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Time-period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AR6 scenarios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New scenario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36153199"/>
                  </a:ext>
                </a:extLst>
              </a:tr>
              <a:tr h="280481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2019–2030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41%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17%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67653318"/>
                  </a:ext>
                </a:extLst>
              </a:tr>
              <a:tr h="280481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2019–2035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55%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49%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10896959"/>
                  </a:ext>
                </a:extLst>
              </a:tr>
              <a:tr h="280481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2019–2050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85%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95%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89171372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2A332693-5C4B-8898-26F7-ABA37539296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7947"/>
          <a:stretch>
            <a:fillRect/>
          </a:stretch>
        </p:blipFill>
        <p:spPr>
          <a:xfrm>
            <a:off x="286507" y="2035058"/>
            <a:ext cx="5809493" cy="4051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1453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075163-2D2A-D6C3-6142-AD1C831FB9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704232C2-E341-82BB-2D30-2057582526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9264267" cy="1325563"/>
          </a:xfrm>
        </p:spPr>
        <p:txBody>
          <a:bodyPr>
            <a:normAutofit/>
          </a:bodyPr>
          <a:lstStyle/>
          <a:p>
            <a:r>
              <a:rPr lang="en-US" dirty="0"/>
              <a:t>Dates of net zero are accelerated</a:t>
            </a: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30E28B6D-6B23-0913-57C9-B09FC0B8C8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4876398" cy="4445966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While near-term emissions reductions are reduced, dates of net zero are accelerated</a:t>
            </a:r>
          </a:p>
          <a:p>
            <a:r>
              <a:rPr lang="en-US" dirty="0"/>
              <a:t>New scenario </a:t>
            </a:r>
            <a:r>
              <a:rPr lang="en-US" b="1" dirty="0"/>
              <a:t>reaches net-zero CO</a:t>
            </a:r>
            <a:r>
              <a:rPr lang="en-US" b="1" baseline="-25000" dirty="0"/>
              <a:t>2</a:t>
            </a:r>
            <a:r>
              <a:rPr lang="en-US" b="1" dirty="0"/>
              <a:t> in the mid-2040s</a:t>
            </a:r>
            <a:r>
              <a:rPr lang="en-US" dirty="0"/>
              <a:t>, 5 to 10 years earlier than the median IPCC AR6 C1a scenario</a:t>
            </a:r>
          </a:p>
          <a:p>
            <a:r>
              <a:rPr lang="en-US" dirty="0"/>
              <a:t>Net zero GHGs is essential to drive post-peak temperature </a:t>
            </a:r>
            <a:r>
              <a:rPr lang="en-US" b="1" dirty="0">
                <a:solidFill>
                  <a:schemeClr val="accent3"/>
                </a:solidFill>
              </a:rPr>
              <a:t>decline</a:t>
            </a:r>
            <a:r>
              <a:rPr lang="en-US" dirty="0"/>
              <a:t>. New scenario </a:t>
            </a:r>
            <a:r>
              <a:rPr lang="en-US" b="1" dirty="0">
                <a:solidFill>
                  <a:schemeClr val="accent3"/>
                </a:solidFill>
              </a:rPr>
              <a:t>reaches net zero GHGs around 2060</a:t>
            </a:r>
            <a:r>
              <a:rPr lang="en-US" b="1" dirty="0"/>
              <a:t>,</a:t>
            </a:r>
            <a:r>
              <a:rPr lang="en-US" dirty="0"/>
              <a:t> 10 years ahead of the median C1a scenario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3E54214-655B-DB19-1F86-1E6C91CEDE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4598" y="1960563"/>
            <a:ext cx="6012638" cy="4445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8392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BF290D-3A0C-4C44-E813-415EC9AC7A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856CA3F2-E831-8786-C469-2B36531CD8BF}"/>
              </a:ext>
            </a:extLst>
          </p:cNvPr>
          <p:cNvSpPr txBox="1">
            <a:spLocks/>
          </p:cNvSpPr>
          <p:nvPr/>
        </p:nvSpPr>
        <p:spPr>
          <a:xfrm>
            <a:off x="685797" y="150776"/>
            <a:ext cx="1122975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Lato Hairline"/>
              <a:buNone/>
              <a:defRPr sz="4000" b="0" i="0" u="none" strike="noStrike" cap="none">
                <a:solidFill>
                  <a:schemeClr val="lt1"/>
                </a:solidFill>
                <a:latin typeface="Lato Light" panose="020F0302020204030203" pitchFamily="34" charset="77"/>
                <a:ea typeface="Lato Hairline"/>
                <a:cs typeface="Lato Hairline"/>
                <a:sym typeface="Lato Hairli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700" dirty="0">
                <a:solidFill>
                  <a:schemeClr val="bg2"/>
                </a:solidFill>
              </a:rPr>
              <a:t>Global temperatures peak at ~1.7ºC but fall substantially below 1.5ºC pre-2100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CAC327E-EE2E-5440-FFF7-173826BE8ADB}"/>
              </a:ext>
            </a:extLst>
          </p:cNvPr>
          <p:cNvSpPr txBox="1"/>
          <p:nvPr/>
        </p:nvSpPr>
        <p:spPr>
          <a:xfrm>
            <a:off x="309561" y="1576769"/>
            <a:ext cx="6853238" cy="318080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457200" marR="0" lvl="0" indent="-38100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597789"/>
              </a:buClr>
              <a:buSzPts val="2400"/>
              <a:buFont typeface="Arial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597789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Peak warming limited to 1.7ºC, 2100 temperature of 1.2ºC. </a:t>
            </a:r>
            <a:endParaRPr lang="en-US" sz="1800" b="0" i="0" u="none" strike="noStrike" kern="0" cap="none" spc="0" normalizeH="0" baseline="0" noProof="0" dirty="0">
              <a:ln>
                <a:noFill/>
              </a:ln>
              <a:solidFill>
                <a:srgbClr val="597789"/>
              </a:solidFill>
              <a:effectLst/>
              <a:uLnTx/>
              <a:uFillTx/>
              <a:latin typeface="Lato"/>
              <a:ea typeface="Lato"/>
              <a:cs typeface="Lato"/>
            </a:endParaRPr>
          </a:p>
          <a:p>
            <a:pPr marL="457200" marR="0" lvl="0" indent="-38100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597789"/>
              </a:buClr>
              <a:buSzPts val="2400"/>
              <a:buFont typeface="Arial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597789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This does not account for post AR6 updates to climate system model calibrations that could push warming even higher</a:t>
            </a:r>
            <a:endParaRPr lang="en-US" sz="1800" b="0" i="0" u="none" strike="noStrike" kern="0" cap="none" spc="0" normalizeH="0" baseline="0" noProof="0" dirty="0">
              <a:ln>
                <a:noFill/>
              </a:ln>
              <a:solidFill>
                <a:srgbClr val="597789"/>
              </a:solidFill>
              <a:effectLst/>
              <a:uLnTx/>
              <a:uFillTx/>
              <a:latin typeface="Lato"/>
              <a:ea typeface="Lato"/>
              <a:cs typeface="Lato"/>
            </a:endParaRPr>
          </a:p>
          <a:p>
            <a:pPr marL="457200" marR="0" lvl="0" indent="-38100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597789"/>
              </a:buClr>
              <a:buSzPts val="2400"/>
              <a:buFont typeface="Arial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597789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Overshooting 1.5ºC for ~40 years vs ~30 years in C1a </a:t>
            </a:r>
            <a:endParaRPr lang="en-US" sz="1800" b="0" i="0" u="none" strike="noStrike" kern="0" cap="none" spc="0" normalizeH="0" baseline="0" noProof="0" dirty="0">
              <a:ln>
                <a:noFill/>
              </a:ln>
              <a:solidFill>
                <a:srgbClr val="597789"/>
              </a:solidFill>
              <a:effectLst/>
              <a:uLnTx/>
              <a:uFillTx/>
              <a:latin typeface="Lato"/>
              <a:ea typeface="Lato"/>
              <a:cs typeface="Lato"/>
            </a:endParaRPr>
          </a:p>
          <a:p>
            <a:pPr marL="457200" marR="0" lvl="0" indent="-38100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597789"/>
              </a:buClr>
              <a:buSzPts val="2400"/>
              <a:buFont typeface="Arial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597789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Table compares temperature outcomes to the IPCC AR6 C1a scenarios</a:t>
            </a:r>
            <a:endParaRPr lang="en-US" sz="1800" b="0" i="0" u="none" strike="noStrike" kern="0" cap="none" spc="0" normalizeH="0" baseline="0" noProof="0" dirty="0">
              <a:ln>
                <a:noFill/>
              </a:ln>
              <a:solidFill>
                <a:srgbClr val="597789"/>
              </a:solidFill>
              <a:effectLst/>
              <a:uLnTx/>
              <a:uFillTx/>
              <a:latin typeface="Lato"/>
              <a:ea typeface="Lato"/>
              <a:cs typeface="Lato"/>
            </a:endParaRPr>
          </a:p>
          <a:p>
            <a:pPr marL="457200" marR="0" lvl="0" indent="-38100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597789"/>
              </a:buClr>
              <a:buSzPts val="2400"/>
              <a:buFont typeface="Arial"/>
              <a:buChar char="•"/>
              <a:tabLst/>
              <a:defRPr/>
            </a:pP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rgbClr val="597789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8A1C5E4E-1167-6DCF-2297-51BDFC55D1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566273"/>
              </p:ext>
            </p:extLst>
          </p:nvPr>
        </p:nvGraphicFramePr>
        <p:xfrm>
          <a:off x="528266" y="4129183"/>
          <a:ext cx="6415660" cy="253699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603915">
                  <a:extLst>
                    <a:ext uri="{9D8B030D-6E8A-4147-A177-3AD203B41FA5}">
                      <a16:colId xmlns:a16="http://schemas.microsoft.com/office/drawing/2014/main" val="2695785507"/>
                    </a:ext>
                  </a:extLst>
                </a:gridCol>
                <a:gridCol w="1603915">
                  <a:extLst>
                    <a:ext uri="{9D8B030D-6E8A-4147-A177-3AD203B41FA5}">
                      <a16:colId xmlns:a16="http://schemas.microsoft.com/office/drawing/2014/main" val="18145374"/>
                    </a:ext>
                  </a:extLst>
                </a:gridCol>
                <a:gridCol w="1603915">
                  <a:extLst>
                    <a:ext uri="{9D8B030D-6E8A-4147-A177-3AD203B41FA5}">
                      <a16:colId xmlns:a16="http://schemas.microsoft.com/office/drawing/2014/main" val="2082443708"/>
                    </a:ext>
                  </a:extLst>
                </a:gridCol>
                <a:gridCol w="1603915">
                  <a:extLst>
                    <a:ext uri="{9D8B030D-6E8A-4147-A177-3AD203B41FA5}">
                      <a16:colId xmlns:a16="http://schemas.microsoft.com/office/drawing/2014/main" val="2553133053"/>
                    </a:ext>
                  </a:extLst>
                </a:gridCol>
              </a:tblGrid>
              <a:tr h="566737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Variable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AR6 scenarios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HPA scenario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IEA NZE 2025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6153199"/>
                  </a:ext>
                </a:extLst>
              </a:tr>
              <a:tr h="948459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Peak median temperature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1.58ºC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1.69ºC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1.65ºC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67653318"/>
                  </a:ext>
                </a:extLst>
              </a:tr>
              <a:tr h="948459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2100 median temperature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1.22ºC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1.20ºC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1.45ºC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0896959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5936D58D-3824-CCF4-74A6-C5D39B0C062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691" t="19641" r="-1"/>
          <a:stretch>
            <a:fillRect/>
          </a:stretch>
        </p:blipFill>
        <p:spPr>
          <a:xfrm>
            <a:off x="6943926" y="2497539"/>
            <a:ext cx="5103961" cy="3499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4525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9E2F04-295C-F5AB-F61B-37194F9B5F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D7C03CE8-26F2-028B-C61E-B7D428BD95D2}"/>
              </a:ext>
            </a:extLst>
          </p:cNvPr>
          <p:cNvSpPr txBox="1">
            <a:spLocks/>
          </p:cNvSpPr>
          <p:nvPr/>
        </p:nvSpPr>
        <p:spPr>
          <a:xfrm>
            <a:off x="163334" y="267523"/>
            <a:ext cx="9494013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25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Lato Hairline"/>
              <a:buNone/>
              <a:defRPr sz="4000" b="0" i="0" u="none" strike="noStrike" cap="none">
                <a:solidFill>
                  <a:schemeClr val="lt1"/>
                </a:solidFill>
                <a:latin typeface="Lato Light" panose="020F0302020204030203" pitchFamily="34" charset="77"/>
                <a:ea typeface="Lato Hairline"/>
                <a:cs typeface="Lato Hairline"/>
                <a:sym typeface="Lato Hairli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/>
            <a:r>
              <a:rPr lang="en-US" sz="3700" b="1" i="1" dirty="0">
                <a:solidFill>
                  <a:schemeClr val="accent3"/>
                </a:solidFill>
              </a:rPr>
              <a:t>GST Implementation </a:t>
            </a:r>
            <a:r>
              <a:rPr lang="en-US" sz="3700" dirty="0">
                <a:solidFill>
                  <a:schemeClr val="bg2"/>
                </a:solidFill>
              </a:rPr>
              <a:t>is needed - fossil fuel production must fall rapidly towards zero, and wind and solar dominate the system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70CED0F-7C50-1AF7-53DA-2F70DFDF480A}"/>
              </a:ext>
            </a:extLst>
          </p:cNvPr>
          <p:cNvSpPr txBox="1"/>
          <p:nvPr/>
        </p:nvSpPr>
        <p:spPr>
          <a:xfrm>
            <a:off x="178945" y="1961867"/>
            <a:ext cx="4713037" cy="43703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38100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597789"/>
              </a:buClr>
              <a:buSzPts val="2400"/>
              <a:buFont typeface="Arial"/>
              <a:buChar char="•"/>
              <a:tabLst/>
              <a:defRPr/>
            </a:pP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597789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Effective phaseout* of:</a:t>
            </a:r>
          </a:p>
          <a:p>
            <a:pPr marL="914400" marR="0" lvl="1" indent="-355600" algn="l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597789"/>
              </a:buClr>
              <a:buSzPts val="2000"/>
              <a:buFont typeface="Arial"/>
              <a:buChar char="•"/>
              <a:tabLst/>
              <a:defRPr/>
            </a:pP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597789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2040s for coal</a:t>
            </a:r>
          </a:p>
          <a:p>
            <a:pPr marL="914400" marR="0" lvl="1" indent="-355600" algn="l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597789"/>
              </a:buClr>
              <a:buSzPts val="2000"/>
              <a:buFont typeface="Arial"/>
              <a:buChar char="•"/>
              <a:tabLst/>
              <a:defRPr/>
            </a:pP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597789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2050s for gas</a:t>
            </a:r>
          </a:p>
          <a:p>
            <a:pPr marL="914400" marR="0" lvl="1" indent="-355600" algn="l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597789"/>
              </a:buClr>
              <a:buSzPts val="2000"/>
              <a:buFont typeface="Arial"/>
              <a:buChar char="•"/>
              <a:tabLst/>
              <a:defRPr/>
            </a:pP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597789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2060s for oil</a:t>
            </a:r>
          </a:p>
          <a:p>
            <a:pPr marL="457200" marR="0" lvl="0" indent="-38100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597789"/>
              </a:buClr>
              <a:buSzPts val="2400"/>
              <a:buFont typeface="Arial"/>
              <a:buChar char="•"/>
              <a:tabLst/>
              <a:defRPr/>
            </a:pP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597789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Complete phaseout in the second half of the century</a:t>
            </a:r>
          </a:p>
          <a:p>
            <a:pPr marL="457200" marR="0" lvl="0" indent="-38100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597789"/>
              </a:buClr>
              <a:buSzPts val="2400"/>
              <a:buFont typeface="Arial"/>
              <a:buChar char="•"/>
              <a:tabLst/>
              <a:defRPr/>
            </a:pPr>
            <a:r>
              <a:rPr lang="en-US" sz="1500" dirty="0">
                <a:solidFill>
                  <a:srgbClr val="597789"/>
                </a:solidFill>
                <a:latin typeface="Lato"/>
                <a:ea typeface="Lato"/>
                <a:cs typeface="Lato"/>
                <a:sym typeface="Lato"/>
              </a:rPr>
              <a:t>Without a fossil phaseout, limited CDR deployment will have to be used to offset continued fossil fuel demand</a:t>
            </a: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rgbClr val="597789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  <a:p>
            <a:pPr marL="457200" marR="0" lvl="0" indent="-38100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597789"/>
              </a:buClr>
              <a:buSzPts val="2400"/>
              <a:buFont typeface="Arial"/>
              <a:buChar char="•"/>
              <a:tabLst/>
              <a:defRPr/>
            </a:pP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597789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Electricity demand more than triples by 2050, driving electrification in all sectors</a:t>
            </a:r>
          </a:p>
          <a:p>
            <a:pPr marL="457200" marR="0" lvl="0" indent="-38100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597789"/>
              </a:buClr>
              <a:buSzPts val="2400"/>
              <a:buFont typeface="Arial"/>
              <a:buChar char="•"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597789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Total renewable capacity triples by 2030, 6x by 2035, 15x by 2050 (relative to 2022 levels)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C6989AF-F1E9-CCEC-BE67-2A48B006F24C}"/>
              </a:ext>
            </a:extLst>
          </p:cNvPr>
          <p:cNvSpPr txBox="1"/>
          <p:nvPr/>
        </p:nvSpPr>
        <p:spPr>
          <a:xfrm>
            <a:off x="163333" y="6492875"/>
            <a:ext cx="307412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accent6">
                    <a:lumMod val="40000"/>
                    <a:lumOff val="6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* Defined as &gt;95% reductions from 2020 levels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C9482E2-05AF-5936-91A8-3BD98E343C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5495" y="2251881"/>
            <a:ext cx="4109367" cy="31217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380F2FA-9CFA-91A9-1C2A-CD466FA6FC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56600" y="1201972"/>
            <a:ext cx="3835400" cy="289510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A35B574-0751-ED89-9C99-E5ABE09A7F2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23187"/>
          <a:stretch>
            <a:fillRect/>
          </a:stretch>
        </p:blipFill>
        <p:spPr>
          <a:xfrm>
            <a:off x="8392901" y="4097079"/>
            <a:ext cx="3835400" cy="2832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0957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704BBC-4489-CEE3-B5BF-EDF7C8312E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BE4B1230-6CA3-2EE9-A8D1-4E5FCBCBB57F}"/>
              </a:ext>
            </a:extLst>
          </p:cNvPr>
          <p:cNvSpPr txBox="1"/>
          <p:nvPr/>
        </p:nvSpPr>
        <p:spPr>
          <a:xfrm>
            <a:off x="838198" y="2073524"/>
            <a:ext cx="5063756" cy="424212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457200" marR="0" lvl="0" indent="-38100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597789"/>
              </a:buClr>
              <a:buSzPts val="2400"/>
              <a:buFont typeface="Arial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597789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Methane emissions from the energy sector falls particularly rapidly</a:t>
            </a:r>
            <a:endParaRPr lang="en-US" sz="1800" b="0" i="0" u="none" strike="noStrike" kern="0" cap="none" spc="0" normalizeH="0" baseline="0" noProof="0" dirty="0">
              <a:ln>
                <a:noFill/>
              </a:ln>
              <a:solidFill>
                <a:srgbClr val="597789"/>
              </a:solidFill>
              <a:effectLst/>
              <a:uLnTx/>
              <a:uFillTx/>
              <a:latin typeface="Lato"/>
              <a:ea typeface="Lato"/>
              <a:cs typeface="Lato"/>
            </a:endParaRPr>
          </a:p>
          <a:p>
            <a:pPr marL="914400" marR="0" lvl="1" indent="-355600" algn="l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597789"/>
              </a:buClr>
              <a:buSzPts val="2000"/>
              <a:buFont typeface="Arial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597789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40% by 2030</a:t>
            </a:r>
            <a:endParaRPr lang="en-US" sz="1800" b="0" i="0" u="none" strike="noStrike" kern="0" cap="none" spc="0" normalizeH="0" baseline="0" noProof="0" dirty="0">
              <a:ln>
                <a:noFill/>
              </a:ln>
              <a:solidFill>
                <a:srgbClr val="597789"/>
              </a:solidFill>
              <a:effectLst/>
              <a:uLnTx/>
              <a:uFillTx/>
              <a:latin typeface="Lato"/>
              <a:ea typeface="Lato"/>
              <a:cs typeface="Lato"/>
            </a:endParaRPr>
          </a:p>
          <a:p>
            <a:pPr marL="914400" marR="0" lvl="1" indent="-355600" algn="l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597789"/>
              </a:buClr>
              <a:buSzPts val="2000"/>
              <a:buFont typeface="Arial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597789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70% by 2035</a:t>
            </a:r>
            <a:endParaRPr lang="en-US" sz="1800" b="0" i="0" u="none" strike="noStrike" kern="0" cap="none" spc="0" normalizeH="0" baseline="0" noProof="0" dirty="0">
              <a:ln>
                <a:noFill/>
              </a:ln>
              <a:solidFill>
                <a:srgbClr val="597789"/>
              </a:solidFill>
              <a:effectLst/>
              <a:uLnTx/>
              <a:uFillTx/>
              <a:latin typeface="Lato"/>
              <a:ea typeface="Lato"/>
              <a:cs typeface="Lato"/>
            </a:endParaRPr>
          </a:p>
          <a:p>
            <a:pPr marL="914400" marR="0" lvl="1" indent="-355600" algn="l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597789"/>
              </a:buClr>
              <a:buSzPts val="2000"/>
              <a:buFont typeface="Arial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597789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90% by 2035</a:t>
            </a:r>
            <a:endParaRPr lang="en-US" sz="1800" b="0" i="0" u="none" strike="noStrike" kern="0" cap="none" spc="0" normalizeH="0" baseline="0" noProof="0" dirty="0">
              <a:ln>
                <a:noFill/>
              </a:ln>
              <a:solidFill>
                <a:srgbClr val="597789"/>
              </a:solidFill>
              <a:effectLst/>
              <a:uLnTx/>
              <a:uFillTx/>
              <a:latin typeface="Lato"/>
              <a:ea typeface="Lato"/>
              <a:cs typeface="Lato"/>
            </a:endParaRPr>
          </a:p>
          <a:p>
            <a:pPr marL="457200" marR="0" lvl="0" indent="-38100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597789"/>
              </a:buClr>
              <a:buSzPts val="2400"/>
              <a:buFont typeface="Arial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597789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Slower but still significant reductions in waste and agricultural methane</a:t>
            </a:r>
            <a:endParaRPr lang="en-US" sz="1800" b="0" i="0" u="none" strike="noStrike" kern="0" cap="none" spc="0" normalizeH="0" baseline="0" noProof="0" dirty="0">
              <a:ln>
                <a:noFill/>
              </a:ln>
              <a:solidFill>
                <a:srgbClr val="597789"/>
              </a:solidFill>
              <a:effectLst/>
              <a:uLnTx/>
              <a:uFillTx/>
              <a:latin typeface="Lato"/>
              <a:ea typeface="Lato"/>
              <a:cs typeface="Lato"/>
            </a:endParaRPr>
          </a:p>
          <a:p>
            <a:pPr marL="457200" marR="0" lvl="0" indent="-38100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597789"/>
              </a:buClr>
              <a:buSzPts val="2400"/>
              <a:buFont typeface="Arial"/>
              <a:buChar char="•"/>
              <a:tabLst/>
              <a:defRPr/>
            </a:pPr>
            <a:r>
              <a:rPr lang="en-US" sz="1800" dirty="0">
                <a:solidFill>
                  <a:srgbClr val="597789"/>
                </a:solidFill>
                <a:latin typeface="Lato"/>
                <a:ea typeface="Lato"/>
                <a:cs typeface="Lato"/>
                <a:sym typeface="Lato"/>
              </a:rPr>
              <a:t>Global methane emissions fall 20% by 2030 (below Global Methane Pledge), but continue to fall strongly post-2030</a:t>
            </a:r>
            <a:endParaRPr lang="en-US" sz="1800" b="0" i="0" u="none" strike="noStrike" kern="0" cap="none" spc="0" normalizeH="0" baseline="0" noProof="0" dirty="0">
              <a:ln>
                <a:noFill/>
              </a:ln>
              <a:solidFill>
                <a:srgbClr val="597789"/>
              </a:solidFill>
              <a:effectLst/>
              <a:uLnTx/>
              <a:uFillTx/>
              <a:latin typeface="Lato"/>
              <a:ea typeface="Lato"/>
              <a:cs typeface="Lato"/>
            </a:endParaRPr>
          </a:p>
          <a:p>
            <a:pPr marL="76200" marR="0" lvl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597789"/>
              </a:buClr>
              <a:buSzPts val="2400"/>
              <a:tabLst/>
              <a:defRPr/>
            </a:pP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rgbClr val="597789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63C5DAA4-FA04-BFCF-2832-3BA001E50ED8}"/>
              </a:ext>
            </a:extLst>
          </p:cNvPr>
          <p:cNvSpPr txBox="1">
            <a:spLocks/>
          </p:cNvSpPr>
          <p:nvPr/>
        </p:nvSpPr>
        <p:spPr>
          <a:xfrm>
            <a:off x="838197" y="255551"/>
            <a:ext cx="1122975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Lato Hairline"/>
              <a:buNone/>
              <a:defRPr sz="4000" b="0" i="0" u="none" strike="noStrike" cap="none">
                <a:solidFill>
                  <a:schemeClr val="lt1"/>
                </a:solidFill>
                <a:latin typeface="Lato Light" panose="020F0302020204030203" pitchFamily="34" charset="77"/>
                <a:ea typeface="Lato Hairline"/>
                <a:cs typeface="Lato Hairline"/>
                <a:sym typeface="Lato Hairli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600" dirty="0">
                <a:solidFill>
                  <a:schemeClr val="bg2"/>
                </a:solidFill>
              </a:rPr>
              <a:t>Deep reductions in methane help limit peak temperatures and drive post-peak decline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2AC16AC-B651-6E89-0BFF-27370AEF37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0048" y="1471270"/>
            <a:ext cx="5410200" cy="5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926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D96D6C-9A31-0271-3CE0-8B9FC87BF9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D9B2EDC1-9861-FE30-7ED3-A390A8A64CE3}"/>
              </a:ext>
            </a:extLst>
          </p:cNvPr>
          <p:cNvSpPr txBox="1">
            <a:spLocks/>
          </p:cNvSpPr>
          <p:nvPr/>
        </p:nvSpPr>
        <p:spPr>
          <a:xfrm>
            <a:off x="838197" y="255551"/>
            <a:ext cx="1122975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Lato Hairline"/>
              <a:buNone/>
              <a:defRPr sz="4000" b="0" i="0" u="none" strike="noStrike" cap="none">
                <a:solidFill>
                  <a:schemeClr val="lt1"/>
                </a:solidFill>
                <a:latin typeface="Lato Light" panose="020F0302020204030203" pitchFamily="34" charset="77"/>
                <a:ea typeface="Lato Hairline"/>
                <a:cs typeface="Lato Hairline"/>
                <a:sym typeface="Lato Hairli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700" dirty="0">
                <a:solidFill>
                  <a:schemeClr val="bg2"/>
                </a:solidFill>
              </a:rPr>
              <a:t>Carbon dioxide removal is a key lever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6F01497-2C2B-032F-2873-5FB8ECAA75FC}"/>
              </a:ext>
            </a:extLst>
          </p:cNvPr>
          <p:cNvSpPr txBox="1"/>
          <p:nvPr/>
        </p:nvSpPr>
        <p:spPr>
          <a:xfrm>
            <a:off x="819148" y="1711192"/>
            <a:ext cx="5632176" cy="416364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457200" marR="0" lvl="0" indent="-38100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597789"/>
              </a:buClr>
              <a:buSzPts val="2400"/>
              <a:buFont typeface="Arial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597789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CDR deployment in this scenario broadly meets literature-defined sustainability/feasibility constraints</a:t>
            </a:r>
            <a:endParaRPr lang="en-US" sz="1800" b="0" i="0" u="none" strike="noStrike" kern="0" cap="none" spc="0" normalizeH="0" baseline="0" noProof="0" dirty="0">
              <a:ln>
                <a:noFill/>
              </a:ln>
              <a:solidFill>
                <a:srgbClr val="597789"/>
              </a:solidFill>
              <a:effectLst/>
              <a:uLnTx/>
              <a:uFillTx/>
              <a:latin typeface="Lato"/>
              <a:ea typeface="Lato"/>
              <a:cs typeface="Lato"/>
            </a:endParaRPr>
          </a:p>
          <a:p>
            <a:pPr marL="914400" marR="0" lvl="1" indent="-355600" algn="l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597789"/>
              </a:buClr>
              <a:buSzPts val="2000"/>
              <a:buFont typeface="Arial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597789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BECCS limited to 3 GtCO</a:t>
            </a:r>
            <a:r>
              <a:rPr kumimoji="0" lang="en-US" sz="1800" b="0" i="0" u="none" strike="noStrike" kern="0" cap="none" spc="0" normalizeH="0" baseline="-25000" noProof="0" dirty="0">
                <a:ln>
                  <a:noFill/>
                </a:ln>
                <a:solidFill>
                  <a:srgbClr val="597789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2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597789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 / yr</a:t>
            </a:r>
            <a:endParaRPr lang="en-US" sz="1800" b="0" i="0" u="none" strike="noStrike" kern="0" cap="none" spc="0" normalizeH="0" baseline="0" noProof="0" dirty="0">
              <a:ln>
                <a:noFill/>
              </a:ln>
              <a:solidFill>
                <a:srgbClr val="597789"/>
              </a:solidFill>
              <a:effectLst/>
              <a:uLnTx/>
              <a:uFillTx/>
              <a:latin typeface="Lato"/>
              <a:ea typeface="Lato"/>
              <a:cs typeface="Lato"/>
            </a:endParaRPr>
          </a:p>
          <a:p>
            <a:pPr marL="914400" marR="0" lvl="1" indent="-355600" algn="l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597789"/>
              </a:buClr>
              <a:buSzPts val="2000"/>
              <a:buFont typeface="Arial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597789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DACCS reaches 2.5 GtCO</a:t>
            </a:r>
            <a:r>
              <a:rPr kumimoji="0" lang="en-US" sz="1800" b="0" i="0" u="none" strike="noStrike" kern="0" cap="none" spc="0" normalizeH="0" baseline="-25000" noProof="0" dirty="0">
                <a:ln>
                  <a:noFill/>
                </a:ln>
                <a:solidFill>
                  <a:srgbClr val="597789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2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597789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 / yr in 2050 and 3.5 GtCO2 /yr by 2100</a:t>
            </a:r>
            <a:endParaRPr lang="en-US" sz="1800" b="0" i="0" u="none" strike="noStrike" kern="0" cap="none" spc="0" normalizeH="0" baseline="0" noProof="0" dirty="0">
              <a:ln>
                <a:noFill/>
              </a:ln>
              <a:solidFill>
                <a:srgbClr val="597789"/>
              </a:solidFill>
              <a:effectLst/>
              <a:uLnTx/>
              <a:uFillTx/>
              <a:latin typeface="Lato"/>
              <a:ea typeface="Lato"/>
              <a:cs typeface="Lato"/>
            </a:endParaRPr>
          </a:p>
          <a:p>
            <a:pPr marL="914400" marR="0" lvl="1" indent="-355600" algn="l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597789"/>
              </a:buClr>
              <a:buSzPts val="2000"/>
              <a:buFont typeface="Arial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597789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Land-use removes ~2 GtCO</a:t>
            </a:r>
            <a:r>
              <a:rPr kumimoji="0" lang="en-US" sz="1800" b="0" i="0" u="none" strike="noStrike" kern="0" cap="none" spc="0" normalizeH="0" baseline="-25000" noProof="0" dirty="0">
                <a:ln>
                  <a:noFill/>
                </a:ln>
                <a:solidFill>
                  <a:srgbClr val="597789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2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597789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 / yr</a:t>
            </a:r>
            <a:endParaRPr lang="en-US" sz="1800" b="0" i="0" u="none" strike="noStrike" kern="0" cap="none" spc="0" normalizeH="0" baseline="0" noProof="0" dirty="0">
              <a:ln>
                <a:noFill/>
              </a:ln>
              <a:solidFill>
                <a:srgbClr val="597789"/>
              </a:solidFill>
              <a:effectLst/>
              <a:uLnTx/>
              <a:uFillTx/>
              <a:latin typeface="Lato"/>
              <a:ea typeface="Lato"/>
              <a:cs typeface="Lato"/>
            </a:endParaRPr>
          </a:p>
          <a:p>
            <a:pPr marL="457200" marR="0" lvl="0" indent="-38100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597789"/>
              </a:buClr>
              <a:buSzPts val="2400"/>
              <a:buFont typeface="Arial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597789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CDR no excuse for prolonged fossil fuel use</a:t>
            </a:r>
            <a:endParaRPr lang="en-US" sz="1800" b="0" i="0" u="none" strike="noStrike" kern="0" cap="none" spc="0" normalizeH="0" baseline="0" noProof="0" dirty="0">
              <a:ln>
                <a:noFill/>
              </a:ln>
              <a:solidFill>
                <a:srgbClr val="597789"/>
              </a:solidFill>
              <a:effectLst/>
              <a:uLnTx/>
              <a:uFillTx/>
              <a:latin typeface="Lato"/>
              <a:ea typeface="Lato"/>
              <a:cs typeface="Lato"/>
            </a:endParaRPr>
          </a:p>
          <a:p>
            <a:pPr marL="457200" marR="0" lvl="0" indent="-38100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597789"/>
              </a:buClr>
              <a:buSzPts val="2400"/>
              <a:buFont typeface="Arial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597789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CDR key for reducing post-peak temperatures and achieving net zero GHG emissions and then net negative GHG emissions</a:t>
            </a:r>
            <a:endParaRPr lang="en-US" sz="1800" b="0" i="0" u="none" strike="noStrike" kern="0" cap="none" spc="0" normalizeH="0" baseline="0" noProof="0" dirty="0">
              <a:ln>
                <a:noFill/>
              </a:ln>
              <a:solidFill>
                <a:srgbClr val="597789"/>
              </a:solidFill>
              <a:effectLst/>
              <a:uLnTx/>
              <a:uFillTx/>
              <a:latin typeface="Lato"/>
              <a:ea typeface="Lato"/>
              <a:cs typeface="Lato"/>
            </a:endParaRPr>
          </a:p>
        </p:txBody>
      </p:sp>
      <p:pic>
        <p:nvPicPr>
          <p:cNvPr id="4" name="Picture 3" descr="A graph of different colored squares&#10;&#10;AI-generated content may be incorrect.">
            <a:extLst>
              <a:ext uri="{FF2B5EF4-FFF2-40B4-BE49-F238E27FC236}">
                <a16:creationId xmlns:a16="http://schemas.microsoft.com/office/drawing/2014/main" id="{2407AFFF-4E0F-88A3-30B8-E1E8499B02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8317" y="2085975"/>
            <a:ext cx="5389466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0047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29A257-24CB-21EE-B30E-A91A69B7A6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Climate system exiting the Holocene</a:t>
            </a:r>
          </a:p>
        </p:txBody>
      </p:sp>
      <p:pic>
        <p:nvPicPr>
          <p:cNvPr id="5" name="Content Placeholder 4" descr="A graph of climate change&#10;&#10;AI-generated content may be incorrect.">
            <a:extLst>
              <a:ext uri="{FF2B5EF4-FFF2-40B4-BE49-F238E27FC236}">
                <a16:creationId xmlns:a16="http://schemas.microsoft.com/office/drawing/2014/main" id="{9AD20356-EA47-B1CC-70E1-E02A7C9A04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6722" y="1825625"/>
            <a:ext cx="7738556" cy="4351338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3C70D04-4CD8-38E7-5F19-CC13D2FE0E5D}"/>
              </a:ext>
            </a:extLst>
          </p:cNvPr>
          <p:cNvSpPr txBox="1"/>
          <p:nvPr/>
        </p:nvSpPr>
        <p:spPr>
          <a:xfrm>
            <a:off x="2499360" y="6185098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https://ed-</a:t>
            </a:r>
            <a:r>
              <a:rPr lang="en-US" dirty="0" err="1"/>
              <a:t>hawkins.github.io</a:t>
            </a:r>
            <a:r>
              <a:rPr lang="en-US" dirty="0"/>
              <a:t>/climate-visuals/</a:t>
            </a:r>
            <a:r>
              <a:rPr lang="en-US" dirty="0" err="1"/>
              <a:t>indicators.html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04023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336D27-03B9-D0C8-0597-BA267C85B2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4485C89E-3153-3C91-C0CC-90F935D40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856643" cy="1325563"/>
          </a:xfrm>
        </p:spPr>
        <p:txBody>
          <a:bodyPr/>
          <a:lstStyle/>
          <a:p>
            <a:r>
              <a:rPr lang="en-US" dirty="0"/>
              <a:t>CDR kept to relatively low levels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6168D92-D8C2-0ED5-5390-70FEC467278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384592" y="1989402"/>
            <a:ext cx="5303447" cy="4150523"/>
          </a:xfrm>
          <a:prstGeom prst="rect">
            <a:avLst/>
          </a:prstGeom>
        </p:spPr>
      </p:pic>
      <p:pic>
        <p:nvPicPr>
          <p:cNvPr id="2" name="Picture 1" descr="A graph of a graph showing the number of changes in the development of a fossil ccs&#10;&#10;AI-generated content may be incorrect.">
            <a:extLst>
              <a:ext uri="{FF2B5EF4-FFF2-40B4-BE49-F238E27FC236}">
                <a16:creationId xmlns:a16="http://schemas.microsoft.com/office/drawing/2014/main" id="{C894C73C-4BF9-7480-7006-B7E2883140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961" y="1989402"/>
            <a:ext cx="5303446" cy="4061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6533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6E102B-4EB9-3B83-C91C-BE686E8DC2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719457" cy="1325563"/>
          </a:xfrm>
        </p:spPr>
        <p:txBody>
          <a:bodyPr/>
          <a:lstStyle/>
          <a:p>
            <a:r>
              <a:rPr lang="en-US" dirty="0"/>
              <a:t>New Highest Possible Ambition vs IPCC AR6 Paris aligned pathways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908C845D-97E2-E33F-1C5B-0E29805E2DC6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260270354"/>
              </p:ext>
            </p:extLst>
          </p:nvPr>
        </p:nvGraphicFramePr>
        <p:xfrm>
          <a:off x="2495550" y="2209800"/>
          <a:ext cx="7501128" cy="27979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75282">
                  <a:extLst>
                    <a:ext uri="{9D8B030D-6E8A-4147-A177-3AD203B41FA5}">
                      <a16:colId xmlns:a16="http://schemas.microsoft.com/office/drawing/2014/main" val="4005332886"/>
                    </a:ext>
                  </a:extLst>
                </a:gridCol>
                <a:gridCol w="1875282">
                  <a:extLst>
                    <a:ext uri="{9D8B030D-6E8A-4147-A177-3AD203B41FA5}">
                      <a16:colId xmlns:a16="http://schemas.microsoft.com/office/drawing/2014/main" val="2138774496"/>
                    </a:ext>
                  </a:extLst>
                </a:gridCol>
                <a:gridCol w="1875282">
                  <a:extLst>
                    <a:ext uri="{9D8B030D-6E8A-4147-A177-3AD203B41FA5}">
                      <a16:colId xmlns:a16="http://schemas.microsoft.com/office/drawing/2014/main" val="1449335661"/>
                    </a:ext>
                  </a:extLst>
                </a:gridCol>
                <a:gridCol w="1875282">
                  <a:extLst>
                    <a:ext uri="{9D8B030D-6E8A-4147-A177-3AD203B41FA5}">
                      <a16:colId xmlns:a16="http://schemas.microsoft.com/office/drawing/2014/main" val="2441438195"/>
                    </a:ext>
                  </a:extLst>
                </a:gridCol>
              </a:tblGrid>
              <a:tr h="975894"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Peak warming 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2100 warming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Max overshoot</a:t>
                      </a:r>
                    </a:p>
                    <a:p>
                      <a:pPr algn="ctr"/>
                      <a:r>
                        <a:rPr lang="en-US" sz="18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and</a:t>
                      </a:r>
                    </a:p>
                    <a:p>
                      <a:pPr algn="ctr"/>
                      <a:r>
                        <a:rPr lang="en-US" sz="18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years &gt;1.5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39491731"/>
                  </a:ext>
                </a:extLst>
              </a:tr>
              <a:tr h="907699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Lato"/>
                          <a:ea typeface="Lato"/>
                          <a:cs typeface="Lato"/>
                        </a:rPr>
                        <a:t>AR6 Paris Aligned (C1a)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1.6ºC</a:t>
                      </a:r>
                    </a:p>
                    <a:p>
                      <a:pPr algn="ctr"/>
                      <a:r>
                        <a:rPr lang="en-US" sz="18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[1.4-1.6]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1.2ºC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[1.1-1.4]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0.1ºC</a:t>
                      </a:r>
                    </a:p>
                    <a:p>
                      <a:pPr algn="ctr"/>
                      <a:r>
                        <a:rPr lang="en-US" sz="18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~30 years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81896968"/>
                  </a:ext>
                </a:extLst>
              </a:tr>
              <a:tr h="907699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Lato"/>
                        </a:rPr>
                        <a:t>Highest Possible Ambition </a:t>
                      </a:r>
                      <a:r>
                        <a:rPr lang="en-US" sz="1800" b="0" dirty="0">
                          <a:latin typeface="Lato"/>
                          <a:ea typeface="Lato"/>
                          <a:cs typeface="Lato"/>
                        </a:rPr>
                        <a:t> scenario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1.7ºC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1.2ºC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8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0.2ºC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~40 years</a:t>
                      </a:r>
                      <a:endParaRPr lang="en-AU" sz="1800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313307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144233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>
          <a:extLst>
            <a:ext uri="{FF2B5EF4-FFF2-40B4-BE49-F238E27FC236}">
              <a16:creationId xmlns:a16="http://schemas.microsoft.com/office/drawing/2014/main" id="{605DA4C5-96CE-16EC-AF3B-6630E74C0B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5">
            <a:extLst>
              <a:ext uri="{FF2B5EF4-FFF2-40B4-BE49-F238E27FC236}">
                <a16:creationId xmlns:a16="http://schemas.microsoft.com/office/drawing/2014/main" id="{04EA41F8-5D75-BCB8-2F2A-8CB9410F8D2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593759" y="2104473"/>
            <a:ext cx="5926360" cy="1324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76200"/>
            <a:r>
              <a:rPr lang="en-GB" dirty="0"/>
              <a:t>1.5°C remains the right limit</a:t>
            </a:r>
            <a:endParaRPr lang="en-GB" b="1" noProof="0" dirty="0">
              <a:solidFill>
                <a:schemeClr val="bg2"/>
              </a:solidFill>
              <a:latin typeface="Lato Light" panose="020F03020202040302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5536225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01148B-94FF-C9B0-4FED-01CE13618B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569C5A-6C19-A521-25CA-DC7097496E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Why 1.5°C remains the right limit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9217F6-9503-1D79-51A5-0B105A2BC2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4"/>
            <a:ext cx="10515600" cy="4807931"/>
          </a:xfrm>
        </p:spPr>
        <p:txBody>
          <a:bodyPr>
            <a:normAutofit fontScale="92500"/>
          </a:bodyPr>
          <a:lstStyle/>
          <a:p>
            <a:r>
              <a:rPr lang="en-GB" sz="2000" dirty="0"/>
              <a:t>Current levels of global warming already have devastating consequences around the world. Keeping 1.5°C in reach </a:t>
            </a:r>
            <a:r>
              <a:rPr lang="en-GB" sz="2000" b="1" dirty="0">
                <a:solidFill>
                  <a:schemeClr val="accent3"/>
                </a:solidFill>
              </a:rPr>
              <a:t>minimises the worst impacts and risks, and loss and damage</a:t>
            </a:r>
          </a:p>
          <a:p>
            <a:r>
              <a:rPr lang="en-GB" sz="2000" b="1" dirty="0">
                <a:solidFill>
                  <a:schemeClr val="accent3"/>
                </a:solidFill>
              </a:rPr>
              <a:t>Economic benefits</a:t>
            </a:r>
            <a:r>
              <a:rPr lang="en-GB" sz="2000" dirty="0">
                <a:solidFill>
                  <a:schemeClr val="accent3"/>
                </a:solidFill>
              </a:rPr>
              <a:t> </a:t>
            </a:r>
            <a:r>
              <a:rPr lang="en-GB" sz="2000" dirty="0"/>
              <a:t>from avoiding damages from climate change and from reduced adaptation costs </a:t>
            </a:r>
            <a:r>
              <a:rPr lang="en-GB" sz="2000" b="1" dirty="0">
                <a:solidFill>
                  <a:schemeClr val="accent3"/>
                </a:solidFill>
              </a:rPr>
              <a:t>increase with the stringency of mitigation</a:t>
            </a:r>
            <a:endParaRPr lang="en-GB" sz="2000" dirty="0">
              <a:solidFill>
                <a:schemeClr val="accent3"/>
              </a:solidFill>
            </a:endParaRPr>
          </a:p>
          <a:p>
            <a:r>
              <a:rPr lang="en-GB" sz="2000" dirty="0"/>
              <a:t>1.5°C is </a:t>
            </a:r>
            <a:r>
              <a:rPr lang="en-GB" sz="2000" i="1" u="sng" dirty="0">
                <a:solidFill>
                  <a:schemeClr val="accent3"/>
                </a:solidFill>
              </a:rPr>
              <a:t>the</a:t>
            </a:r>
            <a:r>
              <a:rPr lang="en-GB" sz="2000" dirty="0"/>
              <a:t> benchmark for climate action, rooted in science, from the global to the local level</a:t>
            </a:r>
          </a:p>
          <a:p>
            <a:r>
              <a:rPr lang="en-GB" sz="2000" dirty="0"/>
              <a:t>Achieving </a:t>
            </a:r>
            <a:r>
              <a:rPr lang="en-GB" sz="2000" b="1" dirty="0">
                <a:solidFill>
                  <a:schemeClr val="accent3"/>
                </a:solidFill>
              </a:rPr>
              <a:t>net zero CO</a:t>
            </a:r>
            <a:r>
              <a:rPr lang="en-GB" sz="2000" b="1" baseline="-25000" dirty="0">
                <a:solidFill>
                  <a:schemeClr val="accent3"/>
                </a:solidFill>
              </a:rPr>
              <a:t>2</a:t>
            </a:r>
            <a:r>
              <a:rPr lang="en-GB" sz="2000" b="1" dirty="0">
                <a:solidFill>
                  <a:schemeClr val="accent3"/>
                </a:solidFill>
              </a:rPr>
              <a:t> emissions </a:t>
            </a:r>
            <a:r>
              <a:rPr lang="en-GB" sz="2000" dirty="0"/>
              <a:t>would stabilise temperature increase and </a:t>
            </a:r>
            <a:r>
              <a:rPr lang="en-GB" sz="2000" b="1" dirty="0">
                <a:solidFill>
                  <a:schemeClr val="accent3"/>
                </a:solidFill>
              </a:rPr>
              <a:t>limit overshoot</a:t>
            </a:r>
            <a:r>
              <a:rPr lang="en-GB" sz="2000" b="1" dirty="0"/>
              <a:t>.</a:t>
            </a:r>
            <a:r>
              <a:rPr lang="en-GB" sz="2000" dirty="0"/>
              <a:t> Achieving </a:t>
            </a:r>
            <a:r>
              <a:rPr lang="en-GB" sz="2000" b="1" dirty="0">
                <a:solidFill>
                  <a:schemeClr val="accent3"/>
                </a:solidFill>
              </a:rPr>
              <a:t>net zero greenhouse gas emissions </a:t>
            </a:r>
            <a:r>
              <a:rPr lang="en-GB" sz="2000" dirty="0"/>
              <a:t>would lead to a long-term temperature decline</a:t>
            </a:r>
          </a:p>
          <a:p>
            <a:r>
              <a:rPr lang="en-GB" sz="2000" dirty="0"/>
              <a:t>Affordable mitigation options available today can </a:t>
            </a:r>
            <a:r>
              <a:rPr lang="en-GB" sz="2000" b="1" dirty="0">
                <a:solidFill>
                  <a:schemeClr val="accent3"/>
                </a:solidFill>
              </a:rPr>
              <a:t>close the emissions gap</a:t>
            </a:r>
            <a:r>
              <a:rPr lang="en-GB" sz="2000" b="1" dirty="0"/>
              <a:t>. </a:t>
            </a:r>
            <a:r>
              <a:rPr lang="en-GB" sz="2000" dirty="0"/>
              <a:t>There is </a:t>
            </a:r>
            <a:r>
              <a:rPr lang="en-GB" sz="2000" b="1" dirty="0">
                <a:solidFill>
                  <a:schemeClr val="accent3"/>
                </a:solidFill>
              </a:rPr>
              <a:t>sufficient global capital available</a:t>
            </a:r>
            <a:r>
              <a:rPr lang="en-GB" sz="2000" dirty="0"/>
              <a:t> to close the global mitigation investment gap</a:t>
            </a:r>
            <a:endParaRPr lang="en-GB" sz="2000" b="1" dirty="0"/>
          </a:p>
          <a:p>
            <a:r>
              <a:rPr lang="en-GB" sz="2000" dirty="0"/>
              <a:t>Giving up on 1.5°C would lead to a </a:t>
            </a:r>
            <a:r>
              <a:rPr lang="en-GB" sz="2000" b="1" dirty="0">
                <a:solidFill>
                  <a:schemeClr val="accent3"/>
                </a:solidFill>
              </a:rPr>
              <a:t>backsliding of ambition</a:t>
            </a:r>
            <a:r>
              <a:rPr lang="en-GB" sz="2000" dirty="0"/>
              <a:t> and be a </a:t>
            </a:r>
            <a:r>
              <a:rPr lang="en-GB" sz="2000" b="1" dirty="0">
                <a:solidFill>
                  <a:schemeClr val="accent3"/>
                </a:solidFill>
              </a:rPr>
              <a:t>betrayal to the most vulnerable</a:t>
            </a:r>
            <a:r>
              <a:rPr lang="en-GB" sz="2000" b="1" dirty="0"/>
              <a:t> </a:t>
            </a:r>
            <a:r>
              <a:rPr lang="en-GB" sz="2000" dirty="0"/>
              <a:t>including SIDS</a:t>
            </a:r>
          </a:p>
        </p:txBody>
      </p:sp>
    </p:spTree>
    <p:extLst>
      <p:ext uri="{BB962C8B-B14F-4D97-AF65-F5344CB8AC3E}">
        <p14:creationId xmlns:p14="http://schemas.microsoft.com/office/powerpoint/2010/main" val="19368741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5FFC8E-2D4B-ED41-5680-92D53C2480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D9982E-CFCA-DB63-1B6E-9FAAB99ADE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463088" cy="132556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3" name="Picture 2" descr="1 eag talk gladdingwith">
            <a:extLst>
              <a:ext uri="{FF2B5EF4-FFF2-40B4-BE49-F238E27FC236}">
                <a16:creationId xmlns:a16="http://schemas.microsoft.com/office/drawing/2014/main" id="{44332E25-8145-6DDC-49C8-78C653405B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692433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52337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DE1F4E-EDB1-D9E8-0FA4-C9CA4B6511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Thank you!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53505A-C8D4-A283-B735-AF1EF7C6BC4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347546-0CA7-8130-A4C6-5DF85AA126E3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>
            <a:normAutofit fontScale="32500" lnSpcReduction="20000"/>
          </a:bodyPr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152674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>
          <a:extLst>
            <a:ext uri="{FF2B5EF4-FFF2-40B4-BE49-F238E27FC236}">
              <a16:creationId xmlns:a16="http://schemas.microsoft.com/office/drawing/2014/main" id="{54E7A897-EC01-E4F8-380D-FBD80D3108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5">
            <a:extLst>
              <a:ext uri="{FF2B5EF4-FFF2-40B4-BE49-F238E27FC236}">
                <a16:creationId xmlns:a16="http://schemas.microsoft.com/office/drawing/2014/main" id="{13B705C7-AE27-B8F9-D39B-4CA6B4AAE5C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455666" y="2104473"/>
            <a:ext cx="5926360" cy="1324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76200"/>
            <a:r>
              <a:rPr lang="en-GB" b="1" dirty="0">
                <a:solidFill>
                  <a:srgbClr val="15586D"/>
                </a:solidFill>
              </a:rPr>
              <a:t>Entering 1.5</a:t>
            </a:r>
            <a:r>
              <a:rPr lang="en-GB" b="1" baseline="30000" dirty="0">
                <a:solidFill>
                  <a:srgbClr val="15586D"/>
                </a:solidFill>
              </a:rPr>
              <a:t>o</a:t>
            </a:r>
            <a:r>
              <a:rPr lang="en-GB" b="1" dirty="0">
                <a:solidFill>
                  <a:srgbClr val="15586D"/>
                </a:solidFill>
              </a:rPr>
              <a:t>C overshoot territory</a:t>
            </a:r>
            <a:endParaRPr lang="en-GB" b="1" noProof="0" dirty="0">
              <a:solidFill>
                <a:srgbClr val="15586D"/>
              </a:solidFill>
              <a:latin typeface="Lato Light" panose="020F03020202040302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0065407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7909E3-D641-B542-1CB9-7AD274B956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022" y="493712"/>
            <a:ext cx="9430265" cy="1325563"/>
          </a:xfrm>
        </p:spPr>
        <p:txBody>
          <a:bodyPr/>
          <a:lstStyle/>
          <a:p>
            <a:r>
              <a:rPr lang="en-GB" dirty="0">
                <a:latin typeface="Lato" panose="020F0502020204030203" pitchFamily="34" charset="77"/>
              </a:rPr>
              <a:t>Annual average temperature close to 1.5</a:t>
            </a:r>
            <a:r>
              <a:rPr lang="en-GB" baseline="30000" dirty="0">
                <a:latin typeface="Lato" panose="020F0502020204030203" pitchFamily="34" charset="77"/>
              </a:rPr>
              <a:t>o</a:t>
            </a:r>
            <a:r>
              <a:rPr lang="en-GB" dirty="0">
                <a:latin typeface="Lato" panose="020F0502020204030203" pitchFamily="34" charset="77"/>
              </a:rPr>
              <a:t>C in 2024</a:t>
            </a:r>
            <a:endParaRPr lang="en-GB" noProof="0" dirty="0">
              <a:latin typeface="Lato" panose="020F0502020204030203" pitchFamily="34" charset="77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C51E0C8-E236-5EAE-C8DE-9FB138AE43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4887" y="2071688"/>
            <a:ext cx="7645400" cy="429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31AA0A2-36C0-8DA5-7E15-8C363B75D232}"/>
              </a:ext>
            </a:extLst>
          </p:cNvPr>
          <p:cNvSpPr txBox="1"/>
          <p:nvPr/>
        </p:nvSpPr>
        <p:spPr>
          <a:xfrm>
            <a:off x="238192" y="6460531"/>
            <a:ext cx="93006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1000" dirty="0">
                <a:solidFill>
                  <a:schemeClr val="accent6">
                    <a:lumMod val="60000"/>
                    <a:lumOff val="40000"/>
                  </a:schemeClr>
                </a:solidFill>
                <a:latin typeface="Lato Light" panose="020F0302020204030203" pitchFamily="34" charset="77"/>
              </a:rPr>
              <a:t>WMO (2025)</a:t>
            </a:r>
          </a:p>
        </p:txBody>
      </p:sp>
    </p:spTree>
    <p:extLst>
      <p:ext uri="{BB962C8B-B14F-4D97-AF65-F5344CB8AC3E}">
        <p14:creationId xmlns:p14="http://schemas.microsoft.com/office/powerpoint/2010/main" val="36605319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6EE332-C4E8-C15D-C902-EEDD5F4E8B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5353082A-10EA-791B-43F3-963948623C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95" t="6996" r="8008" b="5495"/>
          <a:stretch>
            <a:fillRect/>
          </a:stretch>
        </p:blipFill>
        <p:spPr bwMode="auto">
          <a:xfrm>
            <a:off x="1824571" y="1287012"/>
            <a:ext cx="5860246" cy="4806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B75D19D-23E4-0477-46B2-88A346BE4D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430265" cy="1325563"/>
          </a:xfr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>
              <a:buSzPts val="1800"/>
            </a:pPr>
            <a:r>
              <a:rPr lang="en-GB" b="1" dirty="0">
                <a:latin typeface="Lato Light" panose="020F0302020204030203" pitchFamily="34" charset="77"/>
              </a:rPr>
              <a:t>Where do we stand on 1.5</a:t>
            </a:r>
            <a:r>
              <a:rPr lang="en-GB" b="1" baseline="30000" dirty="0">
                <a:latin typeface="Lato Light" panose="020F0302020204030203" pitchFamily="34" charset="77"/>
              </a:rPr>
              <a:t>o</a:t>
            </a:r>
            <a:r>
              <a:rPr lang="en-GB" b="1" dirty="0">
                <a:latin typeface="Lato Light" panose="020F0302020204030203" pitchFamily="34" charset="77"/>
              </a:rPr>
              <a:t>C?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1AE4E14-6209-758E-B2DE-9F7B618C77E5}"/>
              </a:ext>
            </a:extLst>
          </p:cNvPr>
          <p:cNvSpPr txBox="1"/>
          <p:nvPr/>
        </p:nvSpPr>
        <p:spPr>
          <a:xfrm>
            <a:off x="238192" y="6460531"/>
            <a:ext cx="93006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1000" dirty="0">
                <a:solidFill>
                  <a:schemeClr val="accent6">
                    <a:lumMod val="60000"/>
                    <a:lumOff val="40000"/>
                  </a:schemeClr>
                </a:solidFill>
                <a:latin typeface="Lato Light" panose="020F0302020204030203" pitchFamily="34" charset="77"/>
              </a:rPr>
              <a:t>WMO (2025)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9E68681E-6EA6-B56F-A82B-72B521B5D766}"/>
              </a:ext>
            </a:extLst>
          </p:cNvPr>
          <p:cNvSpPr/>
          <p:nvPr/>
        </p:nvSpPr>
        <p:spPr>
          <a:xfrm>
            <a:off x="2102566" y="3776829"/>
            <a:ext cx="5874151" cy="1037157"/>
          </a:xfrm>
          <a:prstGeom prst="ellipse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BD4B630-942C-441B-0FB3-41A2A2F96BFE}"/>
              </a:ext>
            </a:extLst>
          </p:cNvPr>
          <p:cNvSpPr txBox="1"/>
          <p:nvPr/>
        </p:nvSpPr>
        <p:spPr>
          <a:xfrm>
            <a:off x="7962812" y="1538008"/>
            <a:ext cx="3999253" cy="378565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1600" dirty="0">
                <a:solidFill>
                  <a:schemeClr val="bg2"/>
                </a:solidFill>
              </a:rPr>
              <a:t>⁠The 1.5°C limit is </a:t>
            </a:r>
            <a:r>
              <a:rPr lang="en-GB" sz="1600" b="1" dirty="0">
                <a:solidFill>
                  <a:schemeClr val="accent3"/>
                </a:solidFill>
              </a:rPr>
              <a:t>about average human-induced warming over 20-30 years</a:t>
            </a:r>
            <a:r>
              <a:rPr lang="en-GB" sz="1600" dirty="0">
                <a:solidFill>
                  <a:schemeClr val="bg2"/>
                </a:solidFill>
              </a:rPr>
              <a:t> (long-term warming)</a:t>
            </a:r>
            <a:endParaRPr lang="en-US" dirty="0">
              <a:solidFill>
                <a:schemeClr val="bg2"/>
              </a:solidFill>
            </a:endParaRPr>
          </a:p>
          <a:p>
            <a:endParaRPr lang="en-GB" sz="1600" dirty="0">
              <a:solidFill>
                <a:schemeClr val="bg2"/>
              </a:solidFill>
            </a:endParaRPr>
          </a:p>
          <a:p>
            <a:r>
              <a:rPr lang="en-GB" sz="1600" noProof="0" dirty="0">
                <a:solidFill>
                  <a:schemeClr val="bg2"/>
                </a:solidFill>
              </a:rPr>
              <a:t>This figure looks at different ways of </a:t>
            </a:r>
            <a:r>
              <a:rPr lang="en-GB" sz="1600" dirty="0">
                <a:solidFill>
                  <a:schemeClr val="bg2"/>
                </a:solidFill>
              </a:rPr>
              <a:t>estimating long-term </a:t>
            </a:r>
            <a:r>
              <a:rPr lang="en-GB" sz="1600" noProof="0" dirty="0">
                <a:solidFill>
                  <a:schemeClr val="bg2"/>
                </a:solidFill>
              </a:rPr>
              <a:t>warming </a:t>
            </a:r>
            <a:r>
              <a:rPr lang="en-GB" sz="1600" dirty="0">
                <a:solidFill>
                  <a:schemeClr val="bg2"/>
                </a:solidFill>
              </a:rPr>
              <a:t>around the year 2024 – </a:t>
            </a:r>
            <a:r>
              <a:rPr lang="en-GB" sz="1600" noProof="0" dirty="0">
                <a:solidFill>
                  <a:schemeClr val="bg2"/>
                </a:solidFill>
              </a:rPr>
              <a:t>looking backward and forwards</a:t>
            </a:r>
            <a:r>
              <a:rPr lang="en-GB" sz="1600" dirty="0">
                <a:solidFill>
                  <a:schemeClr val="bg2"/>
                </a:solidFill>
              </a:rPr>
              <a:t> over 20 years (</a:t>
            </a:r>
            <a:r>
              <a:rPr lang="en-GB" sz="1600" noProof="0" dirty="0">
                <a:solidFill>
                  <a:schemeClr val="bg2"/>
                </a:solidFill>
              </a:rPr>
              <a:t>except for </a:t>
            </a:r>
            <a:r>
              <a:rPr lang="en-GB" sz="1600" dirty="0">
                <a:solidFill>
                  <a:schemeClr val="bg2"/>
                </a:solidFill>
              </a:rPr>
              <a:t>IPCC </a:t>
            </a:r>
            <a:r>
              <a:rPr lang="en-GB" sz="1600" noProof="0" dirty="0">
                <a:solidFill>
                  <a:schemeClr val="bg2"/>
                </a:solidFill>
              </a:rPr>
              <a:t>AR6 case</a:t>
            </a:r>
            <a:r>
              <a:rPr lang="en-GB" sz="1600" dirty="0">
                <a:solidFill>
                  <a:schemeClr val="bg2"/>
                </a:solidFill>
              </a:rPr>
              <a:t> focused on 2019 for comparison)</a:t>
            </a:r>
            <a:endParaRPr lang="en-GB" dirty="0">
              <a:solidFill>
                <a:schemeClr val="bg2"/>
              </a:solidFill>
            </a:endParaRPr>
          </a:p>
          <a:p>
            <a:endParaRPr lang="en-GB" sz="1600" dirty="0">
              <a:solidFill>
                <a:schemeClr val="bg2"/>
              </a:solidFill>
            </a:endParaRPr>
          </a:p>
          <a:p>
            <a:r>
              <a:rPr lang="en-GB" sz="1600" dirty="0">
                <a:solidFill>
                  <a:schemeClr val="bg2"/>
                </a:solidFill>
              </a:rPr>
              <a:t>⁠The </a:t>
            </a:r>
            <a:r>
              <a:rPr lang="en-GB" sz="1600" b="1" dirty="0">
                <a:solidFill>
                  <a:schemeClr val="accent3"/>
                </a:solidFill>
              </a:rPr>
              <a:t>third, highlighted case specifically identifies human-induced warming averaged over 20 years around 2024</a:t>
            </a:r>
            <a:endParaRPr lang="en-GB" b="1" dirty="0">
              <a:solidFill>
                <a:schemeClr val="accent3"/>
              </a:solidFill>
            </a:endParaRPr>
          </a:p>
          <a:p>
            <a:endParaRPr lang="en-GB" sz="1600" b="1" noProof="0" dirty="0">
              <a:solidFill>
                <a:schemeClr val="bg2"/>
              </a:solidFill>
              <a:latin typeface="Lato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9A1FC9D-D480-CFA6-8BAB-5FF0A2010C44}"/>
              </a:ext>
            </a:extLst>
          </p:cNvPr>
          <p:cNvSpPr txBox="1"/>
          <p:nvPr/>
        </p:nvSpPr>
        <p:spPr>
          <a:xfrm>
            <a:off x="7101445" y="5474263"/>
            <a:ext cx="505641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accent3"/>
                </a:solidFill>
              </a:rPr>
              <a:t>Human induced warming will likely reach 1.5° global annul average in about five years, by the early 2030s</a:t>
            </a:r>
          </a:p>
        </p:txBody>
      </p:sp>
    </p:spTree>
    <p:extLst>
      <p:ext uri="{BB962C8B-B14F-4D97-AF65-F5344CB8AC3E}">
        <p14:creationId xmlns:p14="http://schemas.microsoft.com/office/powerpoint/2010/main" val="23427479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35B975-670B-CFBE-422C-0CA82EBA26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665749-9843-0CF5-E276-2CE089346D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652" y="360311"/>
            <a:ext cx="10515600" cy="1417972"/>
          </a:xfrm>
        </p:spPr>
        <p:txBody>
          <a:bodyPr/>
          <a:lstStyle/>
          <a:p>
            <a:r>
              <a:rPr lang="en-US" dirty="0"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World is headed way above 1.5</a:t>
            </a:r>
            <a:r>
              <a:rPr lang="en-US" baseline="30000" dirty="0"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</a:t>
            </a:r>
            <a:r>
              <a:rPr lang="en-US" dirty="0"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</a:t>
            </a:r>
          </a:p>
        </p:txBody>
      </p:sp>
      <p:pic>
        <p:nvPicPr>
          <p:cNvPr id="4" name="Picture 3" descr="A graph showing the temperature of the earth&#10;&#10;AI-generated content may be incorrect.">
            <a:extLst>
              <a:ext uri="{FF2B5EF4-FFF2-40B4-BE49-F238E27FC236}">
                <a16:creationId xmlns:a16="http://schemas.microsoft.com/office/drawing/2014/main" id="{99A5B9EE-68C9-41D0-AFFC-2F8643CE6C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9044" y="1947037"/>
            <a:ext cx="7772400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6745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A0E7A2-8684-7267-35F7-265E1B2560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C52D37-626A-B192-B192-165CB2C86E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2076" y="585843"/>
            <a:ext cx="8116614" cy="1325563"/>
          </a:xfrm>
        </p:spPr>
        <p:txBody>
          <a:bodyPr>
            <a:normAutofit fontScale="90000"/>
          </a:bodyPr>
          <a:lstStyle/>
          <a:p>
            <a:r>
              <a:rPr lang="en-US">
                <a:latin typeface="Lato" panose="020F0502020204030203" pitchFamily="34" charset="77"/>
              </a:rPr>
              <a:t>What could peak warming be limited to with maximum possible ambition?</a:t>
            </a:r>
            <a:endParaRPr lang="en-US" dirty="0">
              <a:latin typeface="Lato" panose="020F0502020204030203" pitchFamily="34" charset="77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3565731E-7A7B-5254-55CE-3F46E5DCFB0D}"/>
              </a:ext>
            </a:extLst>
          </p:cNvPr>
          <p:cNvGraphicFramePr>
            <a:graphicFrameLocks noGrp="1"/>
          </p:cNvGraphicFramePr>
          <p:nvPr/>
        </p:nvGraphicFramePr>
        <p:xfrm>
          <a:off x="832929" y="2213237"/>
          <a:ext cx="10260642" cy="3571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88241">
                  <a:extLst>
                    <a:ext uri="{9D8B030D-6E8A-4147-A177-3AD203B41FA5}">
                      <a16:colId xmlns:a16="http://schemas.microsoft.com/office/drawing/2014/main" val="479775162"/>
                    </a:ext>
                  </a:extLst>
                </a:gridCol>
                <a:gridCol w="2165230">
                  <a:extLst>
                    <a:ext uri="{9D8B030D-6E8A-4147-A177-3AD203B41FA5}">
                      <a16:colId xmlns:a16="http://schemas.microsoft.com/office/drawing/2014/main" val="1578318596"/>
                    </a:ext>
                  </a:extLst>
                </a:gridCol>
                <a:gridCol w="5607171">
                  <a:extLst>
                    <a:ext uri="{9D8B030D-6E8A-4147-A177-3AD203B41FA5}">
                      <a16:colId xmlns:a16="http://schemas.microsoft.com/office/drawing/2014/main" val="69405529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Max temperature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Possibility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Discussion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28275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&lt;1.5ºC [No overshoot]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Almost certainly impossible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Failure to cut emissions from 2020–2025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Likelihood that the climate is running hotter than expected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16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Make this almost certainly impossible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42850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1.5–&lt;1.6ºC [Low overshoot]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Very unlikely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If emissions are cut ~50% by 2030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And we get lucky on the climate response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16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Low overshoot is still possible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80138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1.6–1.7ºC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Achievable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6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If emissions are not halved by 2030 but still aggressive action is taken, peak warming could be limited to 1.6-1.7°C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6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If net zero greenhouse gas emissions are reached by  ~2070, then 2100 temperatures to &lt;1.3ºC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90457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709007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>
          <a:extLst>
            <a:ext uri="{FF2B5EF4-FFF2-40B4-BE49-F238E27FC236}">
              <a16:creationId xmlns:a16="http://schemas.microsoft.com/office/drawing/2014/main" id="{C2FF6F5F-A342-C1CC-38CE-FFB826428E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5">
            <a:extLst>
              <a:ext uri="{FF2B5EF4-FFF2-40B4-BE49-F238E27FC236}">
                <a16:creationId xmlns:a16="http://schemas.microsoft.com/office/drawing/2014/main" id="{18496A0D-9347-14D6-8654-53E4C1E3C97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455666" y="2104473"/>
            <a:ext cx="5926360" cy="1324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76200"/>
            <a:r>
              <a:rPr lang="en-GB" b="1" dirty="0">
                <a:solidFill>
                  <a:srgbClr val="15586D"/>
                </a:solidFill>
              </a:rPr>
              <a:t>What do the Paris Agreement climate goals mean?</a:t>
            </a:r>
            <a:endParaRPr lang="en-GB" b="1" noProof="0" dirty="0">
              <a:solidFill>
                <a:srgbClr val="15586D"/>
              </a:solidFill>
              <a:latin typeface="Lato Light" panose="020F03020202040302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8045112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1662" y="0"/>
            <a:ext cx="9567041" cy="1325563"/>
          </a:xfrm>
        </p:spPr>
        <p:txBody>
          <a:bodyPr/>
          <a:lstStyle/>
          <a:p>
            <a:r>
              <a:rPr lang="de-DE" dirty="0">
                <a:latin typeface="Calibri" charset="0"/>
              </a:rPr>
              <a:t>Paris Agreement </a:t>
            </a:r>
            <a:r>
              <a:rPr lang="de-DE" dirty="0" err="1">
                <a:latin typeface="Calibri" charset="0"/>
              </a:rPr>
              <a:t>climate</a:t>
            </a:r>
            <a:r>
              <a:rPr lang="de-DE" dirty="0">
                <a:latin typeface="Calibri" charset="0"/>
              </a:rPr>
              <a:t> </a:t>
            </a:r>
            <a:r>
              <a:rPr lang="de-DE" dirty="0" err="1">
                <a:latin typeface="Calibri" charset="0"/>
              </a:rPr>
              <a:t>goals</a:t>
            </a:r>
            <a:endParaRPr lang="en-US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010BCD9-E533-4C41-BDC6-359502505E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9979" y="1420157"/>
            <a:ext cx="7271951" cy="5073810"/>
          </a:xfrm>
        </p:spPr>
        <p:txBody>
          <a:bodyPr>
            <a:normAutofit fontScale="47500" lnSpcReduction="20000"/>
          </a:bodyPr>
          <a:lstStyle/>
          <a:p>
            <a:pPr marL="0" indent="0">
              <a:spcAft>
                <a:spcPts val="1000"/>
              </a:spcAft>
              <a:buNone/>
            </a:pPr>
            <a:r>
              <a:rPr lang="en-US" sz="3400" b="1" i="1" dirty="0">
                <a:cs typeface="Calibri"/>
              </a:rPr>
              <a:t>Article 2   1.5C limit</a:t>
            </a:r>
          </a:p>
          <a:p>
            <a:pPr marL="0" indent="0">
              <a:spcAft>
                <a:spcPts val="1000"/>
              </a:spcAft>
              <a:buNone/>
            </a:pPr>
            <a:r>
              <a:rPr lang="en-US" sz="2900" b="1" dirty="0">
                <a:cs typeface="Calibri"/>
              </a:rPr>
              <a:t>Hold warming well below 2</a:t>
            </a:r>
            <a:r>
              <a:rPr lang="en-GB" sz="2800" b="1" baseline="30000" dirty="0"/>
              <a:t>o </a:t>
            </a:r>
            <a:r>
              <a:rPr lang="en-US" sz="2900" b="1" dirty="0">
                <a:cs typeface="Calibri"/>
              </a:rPr>
              <a:t>C, limiting increase to 1.5</a:t>
            </a:r>
            <a:r>
              <a:rPr lang="en-GB" sz="2800" b="1" baseline="30000" dirty="0"/>
              <a:t>o</a:t>
            </a:r>
            <a:r>
              <a:rPr lang="en-GB" sz="2800" baseline="30000" dirty="0"/>
              <a:t> </a:t>
            </a:r>
            <a:r>
              <a:rPr lang="en-US" sz="2900" b="1" dirty="0">
                <a:cs typeface="Calibri"/>
              </a:rPr>
              <a:t>C</a:t>
            </a:r>
          </a:p>
          <a:p>
            <a:pPr marL="457200" lvl="1" indent="0">
              <a:lnSpc>
                <a:spcPct val="120000"/>
              </a:lnSpc>
              <a:spcAft>
                <a:spcPts val="1000"/>
              </a:spcAft>
              <a:buNone/>
            </a:pPr>
            <a:r>
              <a:rPr lang="en-US" sz="33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“Holding the increase in the global average temperature to well below 2</a:t>
            </a:r>
            <a:r>
              <a:rPr lang="en-GB" sz="3300" baseline="30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</a:t>
            </a:r>
            <a:r>
              <a:rPr lang="en-US" sz="33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 above pre-industrial levels and pursuing efforts to limit the temperature increase to 1.5</a:t>
            </a:r>
            <a:r>
              <a:rPr lang="en-GB" sz="3300" baseline="30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</a:t>
            </a:r>
            <a:r>
              <a:rPr lang="en-US" sz="33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 above pre-industrial levels, recognizing that this would significantly reduce the risks and impacts of climate change” </a:t>
            </a:r>
          </a:p>
          <a:p>
            <a:pPr marL="0" indent="0">
              <a:spcAft>
                <a:spcPts val="1000"/>
              </a:spcAft>
              <a:buNone/>
            </a:pPr>
            <a:endParaRPr lang="en-US" sz="2600" dirty="0">
              <a:ea typeface="Cambria" charset="0"/>
              <a:cs typeface="Calibri"/>
            </a:endParaRPr>
          </a:p>
          <a:p>
            <a:pPr marL="0" indent="0">
              <a:spcAft>
                <a:spcPts val="1000"/>
              </a:spcAft>
              <a:buNone/>
            </a:pPr>
            <a:r>
              <a:rPr lang="en-US" sz="3300" b="1" i="1" dirty="0">
                <a:ea typeface="Cambria" charset="0"/>
                <a:cs typeface="Calibri"/>
              </a:rPr>
              <a:t>Article 4   Net Zero</a:t>
            </a:r>
          </a:p>
          <a:p>
            <a:pPr marL="0" indent="0">
              <a:spcAft>
                <a:spcPts val="1000"/>
              </a:spcAft>
              <a:buNone/>
            </a:pPr>
            <a:r>
              <a:rPr lang="en-US" sz="3300" b="1" dirty="0">
                <a:ea typeface="Cambria" charset="0"/>
                <a:cs typeface="Calibri"/>
              </a:rPr>
              <a:t>Net Zero GHG emissions in second half of century</a:t>
            </a:r>
          </a:p>
          <a:p>
            <a:pPr marL="457200" lvl="1" indent="0">
              <a:lnSpc>
                <a:spcPct val="120000"/>
              </a:lnSpc>
              <a:spcAft>
                <a:spcPts val="1000"/>
              </a:spcAft>
              <a:buNone/>
            </a:pPr>
            <a:r>
              <a:rPr lang="en-US" sz="33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“In order to achieve the long-term temperature goal set out in Article 2, Parties aim to reach a global peaking as soon as possible …, and to undertake rapid reductions thereafter in accordance with best available science, so as to </a:t>
            </a:r>
            <a:r>
              <a:rPr lang="en-US" sz="3300" b="1" dirty="0">
                <a:ea typeface="Cambria" charset="0"/>
                <a:cs typeface="Calibri"/>
              </a:rPr>
              <a:t>achieve a balance between anthropogenic emissions by sources and removals by sinks of [GHGs] </a:t>
            </a:r>
            <a:r>
              <a:rPr lang="en-US" sz="33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in the second half of this century”</a:t>
            </a:r>
            <a:endParaRPr lang="en-US" sz="3300" dirty="0">
              <a:ea typeface="Lato" panose="020F0502020204030203" pitchFamily="34" charset="0"/>
              <a:cs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4463C49-7372-744B-A151-572B60E1EE5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7695" y="1573026"/>
            <a:ext cx="964851" cy="181151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E652A52-C3A4-DE3D-E433-A85CD56296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3346" y="4266075"/>
            <a:ext cx="2353550" cy="132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84151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2023 rebrand">
      <a:dk1>
        <a:srgbClr val="000000"/>
      </a:dk1>
      <a:lt1>
        <a:srgbClr val="FFFFFF"/>
      </a:lt1>
      <a:dk2>
        <a:srgbClr val="1F475E"/>
      </a:dk2>
      <a:lt2>
        <a:srgbClr val="E4E5E4"/>
      </a:lt2>
      <a:accent1>
        <a:srgbClr val="94AD27"/>
      </a:accent1>
      <a:accent2>
        <a:srgbClr val="2C8090"/>
      </a:accent2>
      <a:accent3>
        <a:srgbClr val="F06F02"/>
      </a:accent3>
      <a:accent4>
        <a:srgbClr val="E1250E"/>
      </a:accent4>
      <a:accent5>
        <a:srgbClr val="142F3D"/>
      </a:accent5>
      <a:accent6>
        <a:srgbClr val="597789"/>
      </a:accent6>
      <a:hlink>
        <a:srgbClr val="F06F02"/>
      </a:hlink>
      <a:folHlink>
        <a:srgbClr val="204B63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41026</TotalTime>
  <Words>1520</Words>
  <Application>Microsoft Macintosh PowerPoint</Application>
  <PresentationFormat>Widescreen</PresentationFormat>
  <Paragraphs>179</Paragraphs>
  <Slides>25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5" baseType="lpstr">
      <vt:lpstr>Lato Hairline</vt:lpstr>
      <vt:lpstr>Arial</vt:lpstr>
      <vt:lpstr>Calibri</vt:lpstr>
      <vt:lpstr>Helvetica</vt:lpstr>
      <vt:lpstr>Lato Light</vt:lpstr>
      <vt:lpstr>Open Sans</vt:lpstr>
      <vt:lpstr>Lato</vt:lpstr>
      <vt:lpstr>Brandon Grotesque Regular</vt:lpstr>
      <vt:lpstr>Cambria</vt:lpstr>
      <vt:lpstr>Office Theme</vt:lpstr>
      <vt:lpstr>New Highest Possible Ambition Pathways  Bill Hare  Climate Analytics</vt:lpstr>
      <vt:lpstr>Climate system exiting the Holocene</vt:lpstr>
      <vt:lpstr>Entering 1.5oC overshoot territory</vt:lpstr>
      <vt:lpstr>Annual average temperature close to 1.5oC in 2024</vt:lpstr>
      <vt:lpstr>Where do we stand on 1.5oC?</vt:lpstr>
      <vt:lpstr>World is headed way above 1.5oC</vt:lpstr>
      <vt:lpstr>What could peak warming be limited to with maximum possible ambition?</vt:lpstr>
      <vt:lpstr>What do the Paris Agreement climate goals mean?</vt:lpstr>
      <vt:lpstr>Paris Agreement climate goals</vt:lpstr>
      <vt:lpstr>What does a Paris aligned global warming pathway look like </vt:lpstr>
      <vt:lpstr>Sustained 1.5oC warming will likely lock in massive sea level rise from Antarctica and Greenland ice sheets </vt:lpstr>
      <vt:lpstr>Tipping point risks increase rapidly above 1.5 °C and are only strictly limited with Net Zero GHGs</vt:lpstr>
      <vt:lpstr>How to rescue 1.5 </vt:lpstr>
      <vt:lpstr>PowerPoint Presentation</vt:lpstr>
      <vt:lpstr>Dates of net zero are accelerated</vt:lpstr>
      <vt:lpstr>PowerPoint Presentation</vt:lpstr>
      <vt:lpstr>PowerPoint Presentation</vt:lpstr>
      <vt:lpstr>PowerPoint Presentation</vt:lpstr>
      <vt:lpstr>PowerPoint Presentation</vt:lpstr>
      <vt:lpstr>CDR kept to relatively low levels</vt:lpstr>
      <vt:lpstr>New Highest Possible Ambition vs IPCC AR6 Paris aligned pathways</vt:lpstr>
      <vt:lpstr>1.5°C remains the right limit</vt:lpstr>
      <vt:lpstr>Why 1.5°C remains the right limit</vt:lpstr>
      <vt:lpstr>PowerPoint Presentation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Holly</dc:creator>
  <cp:lastModifiedBy>Bill Hare</cp:lastModifiedBy>
  <cp:revision>302</cp:revision>
  <dcterms:created xsi:type="dcterms:W3CDTF">2022-01-18T16:38:31Z</dcterms:created>
  <dcterms:modified xsi:type="dcterms:W3CDTF">2025-11-14T17:14:44Z</dcterms:modified>
</cp:coreProperties>
</file>